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Lst>
  <p:sldIdLst>
    <p:sldId id="257" r:id="rId5"/>
    <p:sldId id="259" r:id="rId6"/>
    <p:sldId id="258" r:id="rId7"/>
    <p:sldId id="260" r:id="rId8"/>
    <p:sldId id="261" r:id="rId9"/>
    <p:sldId id="262" r:id="rId10"/>
    <p:sldId id="263" r:id="rId11"/>
    <p:sldId id="264" r:id="rId12"/>
    <p:sldId id="266" r:id="rId13"/>
    <p:sldId id="267" r:id="rId14"/>
    <p:sldId id="268" r:id="rId15"/>
    <p:sldId id="269" r:id="rId16"/>
    <p:sldId id="270" r:id="rId17"/>
    <p:sldId id="271" r:id="rId18"/>
    <p:sldId id="265" r:id="rId19"/>
    <p:sldId id="272" r:id="rId20"/>
    <p:sldId id="273" r:id="rId21"/>
    <p:sldId id="275" r:id="rId22"/>
    <p:sldId id="274" r:id="rId23"/>
    <p:sldId id="278" r:id="rId24"/>
    <p:sldId id="277" r:id="rId25"/>
    <p:sldId id="276" r:id="rId26"/>
    <p:sldId id="279" r:id="rId27"/>
    <p:sldId id="280" r:id="rId28"/>
    <p:sldId id="281" r:id="rId29"/>
    <p:sldId id="282" r:id="rId30"/>
    <p:sldId id="283" r:id="rId31"/>
    <p:sldId id="285" r:id="rId32"/>
    <p:sldId id="284" r:id="rId33"/>
    <p:sldId id="287" r:id="rId34"/>
    <p:sldId id="288" r:id="rId35"/>
    <p:sldId id="289" r:id="rId36"/>
    <p:sldId id="293" r:id="rId37"/>
    <p:sldId id="291" r:id="rId38"/>
    <p:sldId id="290" r:id="rId39"/>
    <p:sldId id="29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7" d="100"/>
          <a:sy n="67" d="100"/>
        </p:scale>
        <p:origin x="8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12/27/2024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12/27/2024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12/27/2024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12/27/2024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12/27/2024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12/27/2024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12/27/2024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12/27/2024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12/27/2024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12/27/2024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12/27/2024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7000">
              <a:schemeClr val="accent1">
                <a:lumMod val="45000"/>
                <a:lumOff val="55000"/>
                <a:alpha val="97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12/27/2024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4340994" y="452392"/>
            <a:ext cx="7031471" cy="3262945"/>
          </a:xfrm>
        </p:spPr>
        <p:txBody>
          <a:bodyPr>
            <a:noAutofit/>
          </a:bodyPr>
          <a:lstStyle/>
          <a:p>
            <a:pPr>
              <a:lnSpc>
                <a:spcPct val="100000"/>
              </a:lnSpc>
              <a:spcAft>
                <a:spcPts val="1000"/>
              </a:spcAft>
            </a:pPr>
            <a:r>
              <a:rPr lang="en-GB" sz="3600" b="1" dirty="0">
                <a:effectLst/>
                <a:latin typeface="Tahoma" panose="020B0604030504040204" pitchFamily="34" charset="0"/>
                <a:ea typeface="Tahoma" panose="020B0604030504040204" pitchFamily="34" charset="0"/>
                <a:cs typeface="Tahoma" panose="020B0604030504040204" pitchFamily="34" charset="0"/>
              </a:rPr>
              <a:t>Lessons Learned from Operation Safe Corridor, Borno Model, and the Presidential Amnesty Programme: Unfolding Challenges and Successes</a:t>
            </a:r>
            <a:endParaRPr lang="en-GB" sz="3600" dirty="0">
              <a:effectLst/>
              <a:latin typeface="Tahoma" panose="020B0604030504040204" pitchFamily="34" charset="0"/>
              <a:ea typeface="Tahoma" panose="020B060403050404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5289753" y="4672739"/>
            <a:ext cx="6269347" cy="1021498"/>
          </a:xfrm>
        </p:spPr>
        <p:txBody>
          <a:bodyPr>
            <a:normAutofit/>
          </a:bodyPr>
          <a:lstStyle/>
          <a:p>
            <a:r>
              <a:rPr lang="en-US" sz="2400" b="1" dirty="0">
                <a:solidFill>
                  <a:schemeClr val="tx1">
                    <a:lumMod val="85000"/>
                    <a:lumOff val="15000"/>
                  </a:schemeClr>
                </a:solidFill>
              </a:rPr>
              <a:t>  </a:t>
            </a:r>
            <a:r>
              <a:rPr lang="en-US" sz="2400" b="1" dirty="0" err="1">
                <a:solidFill>
                  <a:schemeClr val="tx1">
                    <a:lumMod val="85000"/>
                    <a:lumOff val="15000"/>
                  </a:schemeClr>
                </a:solidFill>
              </a:rPr>
              <a:t>Rahila</a:t>
            </a:r>
            <a:r>
              <a:rPr lang="en-US" sz="2400" b="1" dirty="0">
                <a:solidFill>
                  <a:schemeClr val="tx1">
                    <a:lumMod val="85000"/>
                    <a:lumOff val="15000"/>
                  </a:schemeClr>
                </a:solidFill>
              </a:rPr>
              <a:t> </a:t>
            </a:r>
            <a:r>
              <a:rPr lang="en-US" sz="2400" b="1" dirty="0" err="1">
                <a:solidFill>
                  <a:schemeClr val="tx1">
                    <a:lumMod val="85000"/>
                    <a:lumOff val="15000"/>
                  </a:schemeClr>
                </a:solidFill>
              </a:rPr>
              <a:t>jibrin</a:t>
            </a:r>
            <a:r>
              <a:rPr lang="en-US" sz="2400" b="1" dirty="0">
                <a:solidFill>
                  <a:schemeClr val="tx1">
                    <a:lumMod val="85000"/>
                    <a:lumOff val="15000"/>
                  </a:schemeClr>
                </a:solidFill>
              </a:rPr>
              <a:t> </a:t>
            </a:r>
            <a:r>
              <a:rPr lang="en-US" sz="2400" b="1" dirty="0" err="1">
                <a:solidFill>
                  <a:schemeClr val="tx1">
                    <a:lumMod val="85000"/>
                    <a:lumOff val="15000"/>
                  </a:schemeClr>
                </a:solidFill>
              </a:rPr>
              <a:t>ph.d</a:t>
            </a:r>
            <a:endParaRPr lang="en-US" sz="2400" b="1" dirty="0">
              <a:solidFill>
                <a:schemeClr val="tx1">
                  <a:lumMod val="85000"/>
                  <a:lumOff val="15000"/>
                </a:schemeClr>
              </a:solidFill>
            </a:endParaRPr>
          </a:p>
        </p:txBody>
      </p:sp>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Peace">
            <a:extLst>
              <a:ext uri="{FF2B5EF4-FFF2-40B4-BE49-F238E27FC236}">
                <a16:creationId xmlns:a16="http://schemas.microsoft.com/office/drawing/2014/main" id="{A71DB4CE-2D02-4127-8A31-8C820E70E4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92354" cy="677564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002ABAA4-6C9A-481F-8387-9809381AE599}"/>
              </a:ext>
            </a:extLst>
          </p:cNvPr>
          <p:cNvPicPr/>
          <p:nvPr/>
        </p:nvPicPr>
        <p:blipFill>
          <a:blip r:embed="rId3">
            <a:extLst>
              <a:ext uri="{28A0092B-C50C-407E-A947-70E740481C1C}">
                <a14:useLocalDpi xmlns:a14="http://schemas.microsoft.com/office/drawing/2010/main" val="0"/>
              </a:ext>
            </a:extLst>
          </a:blip>
          <a:srcRect l="40881" t="-2200" r="40080" b="75800"/>
          <a:stretch>
            <a:fillRect/>
          </a:stretch>
        </p:blipFill>
        <p:spPr bwMode="auto">
          <a:xfrm>
            <a:off x="5064308" y="4546454"/>
            <a:ext cx="363446" cy="534353"/>
          </a:xfrm>
          <a:prstGeom prst="rect">
            <a:avLst/>
          </a:prstGeom>
          <a:noFill/>
          <a:ln>
            <a:noFill/>
          </a:ln>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effectLst/>
                <a:latin typeface="Arial Narrow" panose="020B0606020202030204" pitchFamily="34" charset="0"/>
                <a:ea typeface="Calibri" panose="020F0502020204030204" pitchFamily="34" charset="0"/>
              </a:rPr>
              <a:t>Operation Safe Corridor (OSC)</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229600" cy="3760891"/>
          </a:xfrm>
        </p:spPr>
        <p:txBody>
          <a:bodyPr>
            <a:noAutofit/>
          </a:bodyPr>
          <a:lstStyle/>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communities affected by Boko Haram have little faith in the ability of the former Boko Haram members to genuinely repent of their sins. Most of them accept repentance due to duress or from the fear of being killed.</a:t>
            </a:r>
          </a:p>
          <a:p>
            <a:pPr algn="just">
              <a:buFont typeface="Wingdings" panose="05000000000000000000" pitchFamily="2" charset="2"/>
              <a:buChar char="q"/>
            </a:pPr>
            <a:endParaRPr lang="en-GB" sz="2400" dirty="0">
              <a:effectLst/>
              <a:latin typeface="Arial Narrow" panose="020B0606020202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 that the Operation Safe Corridor </a:t>
            </a:r>
            <a:r>
              <a:rPr lang="en-GB" sz="2400" dirty="0">
                <a:latin typeface="Arial Narrow" panose="020B0606020202030204" pitchFamily="34" charset="0"/>
                <a:ea typeface="Calibri" panose="020F0502020204030204" pitchFamily="34" charset="0"/>
                <a:cs typeface="Times New Roman" panose="02020603050405020304" pitchFamily="18" charset="0"/>
              </a:rPr>
              <a:t>was deficient  in </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clear reintegration and implementation strategies and if care is not taken, the programme will only compound the activities of the insurgency in the Northeast and Nigeria as a whole. </a:t>
            </a:r>
          </a:p>
          <a:p>
            <a:pPr algn="just">
              <a:buFont typeface="Wingdings" panose="05000000000000000000" pitchFamily="2" charset="2"/>
              <a:buChar char="q"/>
            </a:pP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813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effectLst/>
                <a:latin typeface="Arial Narrow" panose="020B0606020202030204" pitchFamily="34" charset="0"/>
                <a:ea typeface="Calibri" panose="020F0502020204030204" pitchFamily="34" charset="0"/>
              </a:rPr>
              <a:t>Operation Safe Corridor (OSC)</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229600" cy="3760891"/>
          </a:xfrm>
        </p:spPr>
        <p:txBody>
          <a:bodyPr>
            <a:noAutofit/>
          </a:bodyPr>
          <a:lstStyle/>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 Operation Safe Corridor focuses more on giving stipends to the deradicalized ex-insurgents which may not be enough for them to cater for themselves and loved ones. Issues of lack of transparency and corruption have also been reported in the operation of the programme</a:t>
            </a:r>
          </a:p>
          <a:p>
            <a:pPr algn="just">
              <a:buFont typeface="Wingdings" panose="05000000000000000000" pitchFamily="2" charset="2"/>
              <a:buChar char="q"/>
            </a:pP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174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effectLst/>
                <a:latin typeface="Arial Narrow" panose="020B0606020202030204" pitchFamily="34" charset="0"/>
                <a:ea typeface="Calibri" panose="020F0502020204030204" pitchFamily="34" charset="0"/>
              </a:rPr>
              <a:t>Operation Safe Corridor (OSC)</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229600" cy="3760891"/>
          </a:xfrm>
        </p:spPr>
        <p:txBody>
          <a:bodyPr>
            <a:noAutofit/>
          </a:bodyPr>
          <a:lstStyle/>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 Operation Safe Corridor focuses more on giving stipends to the deradicalized ex-insurgents which may not be enough for them to cater for themselves and loved ones. Issues of lack of transparency and corruption have also been reported in the operation of the programme</a:t>
            </a:r>
          </a:p>
          <a:p>
            <a:pPr algn="just">
              <a:buFont typeface="Wingdings" panose="05000000000000000000" pitchFamily="2" charset="2"/>
              <a:buChar char="q"/>
            </a:pPr>
            <a:r>
              <a:rPr lang="en-US" sz="2000" b="0" i="0" dirty="0">
                <a:solidFill>
                  <a:srgbClr val="14262B"/>
                </a:solidFill>
                <a:effectLst/>
                <a:latin typeface="pt-serif"/>
              </a:rPr>
              <a:t>The programme still struggles to overcome continued public hostility and opposition including some prominent politicians, who describe it as providing amnesty and support to terrorists or criminals who should instead be punished (</a:t>
            </a:r>
            <a:r>
              <a:rPr lang="en-US" sz="2000" dirty="0">
                <a:solidFill>
                  <a:srgbClr val="14262B"/>
                </a:solidFill>
                <a:latin typeface="pt-serif"/>
              </a:rPr>
              <a:t>C</a:t>
            </a:r>
            <a:r>
              <a:rPr lang="en-US" sz="2000" b="0" i="0" dirty="0">
                <a:solidFill>
                  <a:srgbClr val="14262B"/>
                </a:solidFill>
                <a:effectLst/>
                <a:latin typeface="pt-serif"/>
              </a:rPr>
              <a:t>rises group, 2021)</a:t>
            </a:r>
            <a:endParaRPr lang="en-GB" sz="2400" dirty="0">
              <a:effectLst/>
              <a:latin typeface="Arial Narrow" panose="020B0606020202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q"/>
            </a:pP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362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effectLst/>
                <a:latin typeface="Arial Narrow" panose="020B0606020202030204" pitchFamily="34" charset="0"/>
                <a:ea typeface="Calibri" panose="020F0502020204030204" pitchFamily="34" charset="0"/>
              </a:rPr>
              <a:t>Operation Safe Corridor (OSC)</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229600" cy="3760891"/>
          </a:xfrm>
        </p:spPr>
        <p:txBody>
          <a:bodyPr>
            <a:noAutofit/>
          </a:bodyPr>
          <a:lstStyle/>
          <a:p>
            <a:pPr algn="just">
              <a:buFont typeface="Wingdings" panose="05000000000000000000" pitchFamily="2" charset="2"/>
              <a:buChar char="q"/>
            </a:pPr>
            <a:r>
              <a:rPr lang="en-GB" sz="2400" dirty="0">
                <a:latin typeface="Arial Narrow" panose="020B0606020202030204" pitchFamily="34" charset="0"/>
                <a:ea typeface="Calibri" panose="020F0502020204030204" pitchFamily="34" charset="0"/>
                <a:cs typeface="Times New Roman" panose="02020603050405020304" pitchFamily="18" charset="0"/>
              </a:rPr>
              <a:t>That is not to say OSC has no success stories. It is  one unique programme that significantly changed  the narrative of government approach to tackling the insurgency in the Northeast</a:t>
            </a:r>
          </a:p>
          <a:p>
            <a:pPr algn="just">
              <a:buFont typeface="Wingdings" panose="05000000000000000000" pitchFamily="2" charset="2"/>
              <a:buChar char="q"/>
            </a:pPr>
            <a:r>
              <a:rPr lang="en-US" sz="2000" b="0" i="1" dirty="0" err="1">
                <a:solidFill>
                  <a:srgbClr val="FFFFFF"/>
                </a:solidFill>
                <a:effectLst/>
                <a:latin typeface="pt-serif"/>
              </a:rPr>
              <a:t>In</a:t>
            </a:r>
            <a:r>
              <a:rPr lang="en-US" sz="2000" dirty="0" err="1">
                <a:solidFill>
                  <a:schemeClr val="tx1"/>
                </a:solidFill>
                <a:latin typeface="pt-serif"/>
              </a:rPr>
              <a:t>I</a:t>
            </a:r>
            <a:r>
              <a:rPr lang="en-US" sz="2000" b="0" dirty="0" err="1">
                <a:solidFill>
                  <a:schemeClr val="tx1"/>
                </a:solidFill>
                <a:effectLst/>
                <a:latin typeface="pt-serif"/>
              </a:rPr>
              <a:t>t</a:t>
            </a:r>
            <a:r>
              <a:rPr lang="en-US" sz="2000" b="0" dirty="0">
                <a:solidFill>
                  <a:schemeClr val="tx1"/>
                </a:solidFill>
                <a:effectLst/>
                <a:latin typeface="pt-serif"/>
              </a:rPr>
              <a:t> helped Boko Haram defectors reintegrate into civilian life</a:t>
            </a:r>
            <a:endParaRPr lang="en-GB" sz="24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q"/>
            </a:pP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874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latin typeface="Arial Narrow" panose="020B0606020202030204" pitchFamily="34" charset="0"/>
                <a:ea typeface="Calibri" panose="020F0502020204030204" pitchFamily="34" charset="0"/>
              </a:rPr>
              <a:t>T</a:t>
            </a:r>
            <a:r>
              <a:rPr lang="en-GB" sz="4800" dirty="0">
                <a:solidFill>
                  <a:srgbClr val="FF0000"/>
                </a:solidFill>
                <a:effectLst/>
                <a:latin typeface="Arial Narrow" panose="020B0606020202030204" pitchFamily="34" charset="0"/>
                <a:ea typeface="Calibri" panose="020F0502020204030204" pitchFamily="34" charset="0"/>
              </a:rPr>
              <a:t>he Borno Model </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the </a:t>
            </a:r>
            <a:r>
              <a:rPr lang="en-US" sz="2400" b="1" dirty="0">
                <a:solidFill>
                  <a:srgbClr val="FF0000"/>
                </a:solidFill>
                <a:latin typeface="Arial Narrow" panose="020B0606020202030204" pitchFamily="34" charset="0"/>
                <a:ea typeface="Calibri" panose="020F0502020204030204" pitchFamily="34" charset="0"/>
              </a:rPr>
              <a:t>Borno Model </a:t>
            </a:r>
            <a:r>
              <a:rPr lang="en-US" sz="2400" dirty="0">
                <a:solidFill>
                  <a:schemeClr val="tx1"/>
                </a:solidFill>
                <a:latin typeface="Arial Narrow" panose="020B0606020202030204" pitchFamily="34" charset="0"/>
                <a:ea typeface="Calibri" panose="020F0502020204030204" pitchFamily="34" charset="0"/>
              </a:rPr>
              <a:t>is the latest and bigger umbrella that focuses on the use of dialogue to persuade Boko Haram and ISWAP fighters to put down their weapons and embrace peace.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It was launched in April 2022</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The framework relies heavily on rehabilitation, reconciliation and reintegration. </a:t>
            </a:r>
          </a:p>
          <a:p>
            <a:pPr algn="just">
              <a:buFont typeface="Wingdings" panose="05000000000000000000" pitchFamily="2" charset="2"/>
              <a:buChar char="q"/>
            </a:pPr>
            <a:endParaRPr lang="en-US" sz="2400" dirty="0">
              <a:solidFill>
                <a:schemeClr val="tx1"/>
              </a:solidFill>
              <a:latin typeface="Arial Narrow" panose="020B0606020202030204" pitchFamily="34" charset="0"/>
              <a:ea typeface="Calibri" panose="020F0502020204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732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latin typeface="Arial Narrow" panose="020B0606020202030204" pitchFamily="34" charset="0"/>
                <a:ea typeface="Calibri" panose="020F0502020204030204" pitchFamily="34" charset="0"/>
              </a:rPr>
              <a:t>T</a:t>
            </a:r>
            <a:r>
              <a:rPr lang="en-GB" sz="4800" dirty="0">
                <a:solidFill>
                  <a:srgbClr val="FF0000"/>
                </a:solidFill>
                <a:effectLst/>
                <a:latin typeface="Arial Narrow" panose="020B0606020202030204" pitchFamily="34" charset="0"/>
                <a:ea typeface="Calibri" panose="020F0502020204030204" pitchFamily="34" charset="0"/>
              </a:rPr>
              <a:t>he Borno Model </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 The United Nations stressed that the Borno Model is a response to the Borno State government on the mass surrendering of Boko Haram and ISWAP insurgents</a:t>
            </a:r>
          </a:p>
          <a:p>
            <a:pPr algn="just">
              <a:buFont typeface="Wingdings" panose="05000000000000000000" pitchFamily="2" charset="2"/>
              <a:buChar char="q"/>
            </a:pPr>
            <a:r>
              <a:rPr lang="en-US" sz="2400" dirty="0">
                <a:solidFill>
                  <a:schemeClr val="tx1"/>
                </a:solidFill>
                <a:latin typeface="Arial Narrow" panose="020B0606020202030204" pitchFamily="34" charset="0"/>
              </a:rPr>
              <a:t>The core of the Borno Model is a non-kinetic approach that stresses community-based strategies and local participation in rebuilding and addressing the immediate needs of the affected population and the root cause of the extremism in the state.</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22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308007" y="226739"/>
            <a:ext cx="9519387" cy="1202612"/>
          </a:xfrm>
        </p:spPr>
        <p:txBody>
          <a:bodyPr>
            <a:normAutofit fontScale="90000"/>
          </a:bodyPr>
          <a:lstStyle/>
          <a:p>
            <a:pPr algn="just"/>
            <a:r>
              <a:rPr lang="en-US" sz="4800" dirty="0">
                <a:solidFill>
                  <a:srgbClr val="FF0000"/>
                </a:solidFill>
                <a:latin typeface="Arial Narrow" panose="020B0606020202030204" pitchFamily="34" charset="0"/>
                <a:ea typeface="Calibri" panose="020F0502020204030204" pitchFamily="34" charset="0"/>
              </a:rPr>
              <a:t>Successes and Challenges of the Programmes</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5642" y="2089325"/>
            <a:ext cx="8662737" cy="3760891"/>
          </a:xfrm>
        </p:spPr>
        <p:txBody>
          <a:bodyPr>
            <a:noAutofit/>
          </a:bodyPr>
          <a:lstStyle/>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 The soft approaches of the Nigerian government to deradicalize, rehabilitate, and reintegrate repentant Boko Haram and ISWAP extremists back into different communities in Nigeria have registered some level of success and also challenges. T</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he non-kinetic approaches such as the Presidential Amnesty Programme, Operation Safe Corridor and recently the Borno Model can help peacebuilding or compound the already fragile peace experienced.</a:t>
            </a:r>
            <a:endParaRPr lang="en-US" sz="2400" dirty="0">
              <a:solidFill>
                <a:schemeClr val="tx1"/>
              </a:solidFill>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510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914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fontScale="90000"/>
          </a:bodyPr>
          <a:lstStyle/>
          <a:p>
            <a:r>
              <a:rPr lang="en-GB" sz="4800" dirty="0">
                <a:solidFill>
                  <a:srgbClr val="FF0000"/>
                </a:solidFill>
                <a:latin typeface="Arial Narrow" panose="020B0606020202030204" pitchFamily="34" charset="0"/>
                <a:ea typeface="Calibri" panose="020F0502020204030204" pitchFamily="34" charset="0"/>
              </a:rPr>
              <a:t>Successes:</a:t>
            </a:r>
            <a:r>
              <a:rPr lang="en-US" sz="4800" dirty="0">
                <a:solidFill>
                  <a:schemeClr val="tx1"/>
                </a:solidFill>
                <a:latin typeface="Arial Narrow" panose="020B0606020202030204" pitchFamily="34" charset="0"/>
                <a:ea typeface="Calibri" panose="020F0502020204030204" pitchFamily="34" charset="0"/>
              </a:rPr>
              <a:t> </a:t>
            </a:r>
            <a:br>
              <a:rPr lang="en-US" sz="4800" dirty="0">
                <a:solidFill>
                  <a:schemeClr val="tx1"/>
                </a:solidFill>
                <a:latin typeface="Arial Narrow" panose="020B0606020202030204" pitchFamily="34" charset="0"/>
                <a:ea typeface="Calibri" panose="020F0502020204030204" pitchFamily="34" charset="0"/>
              </a:rPr>
            </a:br>
            <a:r>
              <a:rPr lang="en-US" sz="4800" dirty="0">
                <a:solidFill>
                  <a:schemeClr val="tx1"/>
                </a:solidFill>
                <a:latin typeface="Arial Narrow" panose="020B0606020202030204" pitchFamily="34" charset="0"/>
                <a:ea typeface="Calibri" panose="020F0502020204030204" pitchFamily="34" charset="0"/>
              </a:rPr>
              <a:t>Operation Safe Corridor and the Borno Model</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b="1" dirty="0">
                <a:solidFill>
                  <a:srgbClr val="FF0000"/>
                </a:solidFill>
                <a:latin typeface="Arial Narrow" panose="020B0606020202030204" pitchFamily="34" charset="0"/>
                <a:ea typeface="Calibri" panose="020F0502020204030204" pitchFamily="34" charset="0"/>
              </a:rPr>
              <a:t>The reduction of the strength of Boko Haram and ISWAP</a:t>
            </a:r>
            <a:r>
              <a:rPr lang="en-US" sz="2400" dirty="0">
                <a:solidFill>
                  <a:schemeClr val="tx1"/>
                </a:solidFill>
                <a:latin typeface="Arial Narrow" panose="020B0606020202030204" pitchFamily="34" charset="0"/>
                <a:ea typeface="Calibri" panose="020F0502020204030204" pitchFamily="34" charset="0"/>
              </a:rPr>
              <a:t>. These collective have reduced the number of active fighters and cut off the recruitment channels in these sects.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The Daily Post reported that the Chief of Defence Staff, General Christopher Musa, said a total of 129,417 Boko Haram terrorists and their family members surrendered to security forces between July 10 and December 9, 2024 (</a:t>
            </a:r>
            <a:r>
              <a:rPr lang="en-US" sz="2400" dirty="0" err="1">
                <a:solidFill>
                  <a:schemeClr val="tx1"/>
                </a:solidFill>
                <a:latin typeface="Arial Narrow" panose="020B0606020202030204" pitchFamily="34" charset="0"/>
                <a:ea typeface="Calibri" panose="020F0502020204030204" pitchFamily="34" charset="0"/>
              </a:rPr>
              <a:t>Tauna</a:t>
            </a:r>
            <a:r>
              <a:rPr lang="en-US" sz="2400" dirty="0">
                <a:solidFill>
                  <a:schemeClr val="tx1"/>
                </a:solidFill>
                <a:latin typeface="Arial Narrow" panose="020B0606020202030204" pitchFamily="34" charset="0"/>
                <a:ea typeface="Calibri" panose="020F0502020204030204" pitchFamily="34" charset="0"/>
              </a:rPr>
              <a:t>, 2024).</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915426"/>
            <a:ext cx="2521819" cy="440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776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fontScale="90000"/>
          </a:bodyPr>
          <a:lstStyle/>
          <a:p>
            <a:r>
              <a:rPr lang="en-GB" sz="4800" dirty="0">
                <a:solidFill>
                  <a:srgbClr val="FF0000"/>
                </a:solidFill>
                <a:latin typeface="Arial Narrow" panose="020B0606020202030204" pitchFamily="34" charset="0"/>
                <a:ea typeface="Calibri" panose="020F0502020204030204" pitchFamily="34" charset="0"/>
              </a:rPr>
              <a:t>Successes:</a:t>
            </a:r>
            <a:r>
              <a:rPr lang="en-US" sz="4800" dirty="0">
                <a:solidFill>
                  <a:schemeClr val="tx1"/>
                </a:solidFill>
                <a:latin typeface="Arial Narrow" panose="020B0606020202030204" pitchFamily="34" charset="0"/>
                <a:ea typeface="Calibri" panose="020F0502020204030204" pitchFamily="34" charset="0"/>
              </a:rPr>
              <a:t> </a:t>
            </a:r>
            <a:br>
              <a:rPr lang="en-US" sz="4800" dirty="0">
                <a:solidFill>
                  <a:schemeClr val="tx1"/>
                </a:solidFill>
                <a:latin typeface="Arial Narrow" panose="020B0606020202030204" pitchFamily="34" charset="0"/>
                <a:ea typeface="Calibri" panose="020F0502020204030204" pitchFamily="34" charset="0"/>
              </a:rPr>
            </a:br>
            <a:r>
              <a:rPr lang="en-US" sz="4800" dirty="0">
                <a:solidFill>
                  <a:schemeClr val="tx1"/>
                </a:solidFill>
                <a:latin typeface="Arial Narrow" panose="020B0606020202030204" pitchFamily="34" charset="0"/>
                <a:ea typeface="Calibri" panose="020F0502020204030204" pitchFamily="34" charset="0"/>
              </a:rPr>
              <a:t>Operation Safe Corridor and the Borno Model</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b="1" dirty="0">
                <a:solidFill>
                  <a:srgbClr val="FF0000"/>
                </a:solidFill>
                <a:latin typeface="Arial Narrow" panose="020B0606020202030204" pitchFamily="34" charset="0"/>
                <a:ea typeface="Calibri" panose="020F0502020204030204" pitchFamily="34" charset="0"/>
              </a:rPr>
              <a:t>Improvement in security and stability.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The combined efforts of these programmes aimed to deradicalize, rehabilitate and reintegrate ex-fighter have improve security and stability in the Northeast.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For instance, fighters can surrender and be pardon, they serve as tools to persuade their member to accept the government policies and they are also used as guides in finding lasting peace in the Northeast.. </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915426"/>
            <a:ext cx="2521819" cy="440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501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fontScale="90000"/>
          </a:bodyPr>
          <a:lstStyle/>
          <a:p>
            <a:r>
              <a:rPr lang="en-GB" sz="4800" dirty="0">
                <a:solidFill>
                  <a:srgbClr val="FF0000"/>
                </a:solidFill>
                <a:latin typeface="Arial Narrow" panose="020B0606020202030204" pitchFamily="34" charset="0"/>
                <a:ea typeface="Calibri" panose="020F0502020204030204" pitchFamily="34" charset="0"/>
              </a:rPr>
              <a:t>Successes:</a:t>
            </a:r>
            <a:r>
              <a:rPr lang="en-US" sz="4800" dirty="0">
                <a:solidFill>
                  <a:schemeClr val="tx1"/>
                </a:solidFill>
                <a:latin typeface="Arial Narrow" panose="020B0606020202030204" pitchFamily="34" charset="0"/>
                <a:ea typeface="Calibri" panose="020F0502020204030204" pitchFamily="34" charset="0"/>
              </a:rPr>
              <a:t> </a:t>
            </a:r>
            <a:br>
              <a:rPr lang="en-US" sz="4800" dirty="0">
                <a:solidFill>
                  <a:schemeClr val="tx1"/>
                </a:solidFill>
                <a:latin typeface="Arial Narrow" panose="020B0606020202030204" pitchFamily="34" charset="0"/>
                <a:ea typeface="Calibri" panose="020F0502020204030204" pitchFamily="34" charset="0"/>
              </a:rPr>
            </a:br>
            <a:r>
              <a:rPr lang="en-US" sz="4800" dirty="0">
                <a:solidFill>
                  <a:schemeClr val="tx1"/>
                </a:solidFill>
                <a:latin typeface="Arial Narrow" panose="020B0606020202030204" pitchFamily="34" charset="0"/>
                <a:ea typeface="Calibri" panose="020F0502020204030204" pitchFamily="34" charset="0"/>
              </a:rPr>
              <a:t>Operation Safe Corridor and the Borno Model</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b="1" dirty="0">
                <a:solidFill>
                  <a:srgbClr val="FF0000"/>
                </a:solidFill>
                <a:latin typeface="Arial Narrow" panose="020B0606020202030204" pitchFamily="34" charset="0"/>
                <a:ea typeface="Calibri" panose="020F0502020204030204" pitchFamily="34" charset="0"/>
              </a:rPr>
              <a:t>These programmes have also enhanced community resilience</a:t>
            </a:r>
            <a:r>
              <a:rPr lang="en-US" sz="2400" dirty="0">
                <a:solidFill>
                  <a:schemeClr val="tx1"/>
                </a:solidFill>
                <a:latin typeface="Arial Narrow" panose="020B0606020202030204" pitchFamily="34" charset="0"/>
                <a:ea typeface="Calibri" panose="020F0502020204030204" pitchFamily="34" charset="0"/>
              </a:rPr>
              <a:t>. Since the programmes are aimed at community engagement, economic empowerment, and infrastructure rebuilding,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the programmes have encouraged community resilience against radicalism and insurgency. </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915426"/>
            <a:ext cx="2521819" cy="440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589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p:txBody>
          <a:bodyPr/>
          <a:lstStyle/>
          <a:p>
            <a:r>
              <a:rPr lang="en-GB" dirty="0">
                <a:latin typeface="Arial Narrow" panose="020B0606020202030204" pitchFamily="34" charset="0"/>
              </a:rPr>
              <a:t>Introduction Cont..</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rmAutofit/>
          </a:bodyPr>
          <a:lstStyle/>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rPr>
              <a:t>The intricate and persistent conflict in Nigeria’s Northeast has necessitated the implementation of some  programmes/interventions aimed at restoring lasting peace and security in this region</a:t>
            </a:r>
            <a:r>
              <a:rPr lang="en-GB" sz="2400" dirty="0">
                <a:latin typeface="Arial Narrow" panose="020B0606020202030204" pitchFamily="34" charset="0"/>
                <a:ea typeface="Calibri" panose="020F0502020204030204" pitchFamily="34" charset="0"/>
              </a:rPr>
              <a:t> </a:t>
            </a:r>
            <a:r>
              <a:rPr lang="en-GB" sz="2400" dirty="0">
                <a:effectLst/>
                <a:latin typeface="Arial Narrow" panose="020B0606020202030204" pitchFamily="34" charset="0"/>
                <a:ea typeface="Calibri" panose="020F0502020204030204" pitchFamily="34" charset="0"/>
              </a:rPr>
              <a:t>though Deradicalization, Rehabilitation, and Reintegration (</a:t>
            </a:r>
            <a:r>
              <a:rPr lang="en-GB" sz="2400" dirty="0" err="1">
                <a:effectLst/>
                <a:latin typeface="Arial Narrow" panose="020B0606020202030204" pitchFamily="34" charset="0"/>
                <a:ea typeface="Calibri" panose="020F0502020204030204" pitchFamily="34" charset="0"/>
              </a:rPr>
              <a:t>DRR</a:t>
            </a:r>
            <a:r>
              <a:rPr lang="en-GB" sz="2400" dirty="0">
                <a:effectLst/>
                <a:latin typeface="Arial Narrow" panose="020B0606020202030204" pitchFamily="34" charset="0"/>
                <a:ea typeface="Calibri" panose="020F0502020204030204" pitchFamily="34" charset="0"/>
              </a:rPr>
              <a:t>) </a:t>
            </a:r>
          </a:p>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rPr>
              <a:t>the Presidential Amnesty Programme (PAP), </a:t>
            </a:r>
          </a:p>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rPr>
              <a:t>Operation Safe Corridor (OSC) and </a:t>
            </a:r>
          </a:p>
          <a:p>
            <a:pPr algn="just">
              <a:buFont typeface="Wingdings" panose="05000000000000000000" pitchFamily="2" charset="2"/>
              <a:buChar char="q"/>
            </a:pPr>
            <a:r>
              <a:rPr lang="en-GB" sz="2400" dirty="0">
                <a:latin typeface="Arial Narrow" panose="020B0606020202030204" pitchFamily="34" charset="0"/>
                <a:ea typeface="Calibri" panose="020F0502020204030204" pitchFamily="34" charset="0"/>
              </a:rPr>
              <a:t>T</a:t>
            </a:r>
            <a:r>
              <a:rPr lang="en-GB" sz="2400" dirty="0">
                <a:effectLst/>
                <a:latin typeface="Arial Narrow" panose="020B0606020202030204" pitchFamily="34" charset="0"/>
                <a:ea typeface="Calibri" panose="020F0502020204030204" pitchFamily="34" charset="0"/>
              </a:rPr>
              <a:t>he Borno Model </a:t>
            </a:r>
          </a:p>
          <a:p>
            <a:endParaRPr lang="en-GB" dirty="0"/>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599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fontScale="90000"/>
          </a:bodyPr>
          <a:lstStyle/>
          <a:p>
            <a:r>
              <a:rPr lang="en-GB" sz="4800" dirty="0">
                <a:solidFill>
                  <a:srgbClr val="FF0000"/>
                </a:solidFill>
                <a:latin typeface="Arial Narrow" panose="020B0606020202030204" pitchFamily="34" charset="0"/>
                <a:ea typeface="Calibri" panose="020F0502020204030204" pitchFamily="34" charset="0"/>
              </a:rPr>
              <a:t>Challenges:</a:t>
            </a:r>
            <a:r>
              <a:rPr lang="en-US" sz="4800" dirty="0">
                <a:solidFill>
                  <a:schemeClr val="tx1"/>
                </a:solidFill>
                <a:latin typeface="Arial Narrow" panose="020B0606020202030204" pitchFamily="34" charset="0"/>
                <a:ea typeface="Calibri" panose="020F0502020204030204" pitchFamily="34" charset="0"/>
              </a:rPr>
              <a:t> </a:t>
            </a:r>
            <a:br>
              <a:rPr lang="en-US" sz="4800" dirty="0">
                <a:solidFill>
                  <a:schemeClr val="tx1"/>
                </a:solidFill>
                <a:latin typeface="Arial Narrow" panose="020B0606020202030204" pitchFamily="34" charset="0"/>
                <a:ea typeface="Calibri" panose="020F0502020204030204" pitchFamily="34" charset="0"/>
              </a:rPr>
            </a:br>
            <a:r>
              <a:rPr lang="en-US" sz="4800" dirty="0">
                <a:solidFill>
                  <a:schemeClr val="tx1"/>
                </a:solidFill>
                <a:latin typeface="Arial Narrow" panose="020B0606020202030204" pitchFamily="34" charset="0"/>
                <a:ea typeface="Calibri" panose="020F0502020204030204" pitchFamily="34" charset="0"/>
              </a:rPr>
              <a:t>Operation Safe Corridor and the Borno Model</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b="1" dirty="0">
                <a:solidFill>
                  <a:srgbClr val="FF0000"/>
                </a:solidFill>
                <a:latin typeface="Arial Narrow" panose="020B0606020202030204" pitchFamily="34" charset="0"/>
                <a:ea typeface="Calibri" panose="020F0502020204030204" pitchFamily="34" charset="0"/>
              </a:rPr>
              <a:t>Ideology issue </a:t>
            </a:r>
            <a:r>
              <a:rPr lang="en-US" sz="2400" dirty="0">
                <a:solidFill>
                  <a:schemeClr val="tx1"/>
                </a:solidFill>
                <a:latin typeface="Arial Narrow" panose="020B0606020202030204" pitchFamily="34" charset="0"/>
                <a:ea typeface="Calibri" panose="020F0502020204030204" pitchFamily="34" charset="0"/>
              </a:rPr>
              <a:t>is often described as having two key elements: opposing democracy and rejection of Western education. Boko Haram’s ideology goes beyond just hatred of Western education but (1) religious exclusion</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Thurston (2016)  puts it is very difficult because these programmes lack a practical roadmap in addressing this problem due to its tie to religion</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915426"/>
            <a:ext cx="2521819" cy="440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257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fontScale="90000"/>
          </a:bodyPr>
          <a:lstStyle/>
          <a:p>
            <a:r>
              <a:rPr lang="en-GB" sz="4800" dirty="0">
                <a:solidFill>
                  <a:srgbClr val="FF0000"/>
                </a:solidFill>
                <a:latin typeface="Arial Narrow" panose="020B0606020202030204" pitchFamily="34" charset="0"/>
                <a:ea typeface="Calibri" panose="020F0502020204030204" pitchFamily="34" charset="0"/>
              </a:rPr>
              <a:t>Challenges:</a:t>
            </a:r>
            <a:r>
              <a:rPr lang="en-US" sz="4800" dirty="0">
                <a:solidFill>
                  <a:schemeClr val="tx1"/>
                </a:solidFill>
                <a:latin typeface="Arial Narrow" panose="020B0606020202030204" pitchFamily="34" charset="0"/>
                <a:ea typeface="Calibri" panose="020F0502020204030204" pitchFamily="34" charset="0"/>
              </a:rPr>
              <a:t> </a:t>
            </a:r>
            <a:br>
              <a:rPr lang="en-US" sz="4800" dirty="0">
                <a:solidFill>
                  <a:schemeClr val="tx1"/>
                </a:solidFill>
                <a:latin typeface="Arial Narrow" panose="020B0606020202030204" pitchFamily="34" charset="0"/>
                <a:ea typeface="Calibri" panose="020F0502020204030204" pitchFamily="34" charset="0"/>
              </a:rPr>
            </a:br>
            <a:r>
              <a:rPr lang="en-US" sz="4800" dirty="0">
                <a:solidFill>
                  <a:schemeClr val="tx1"/>
                </a:solidFill>
                <a:latin typeface="Arial Narrow" panose="020B0606020202030204" pitchFamily="34" charset="0"/>
                <a:ea typeface="Calibri" panose="020F0502020204030204" pitchFamily="34" charset="0"/>
              </a:rPr>
              <a:t>Operation Safe Corridor and the Borno Model</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200" b="1" dirty="0">
                <a:solidFill>
                  <a:srgbClr val="FF0000"/>
                </a:solidFill>
                <a:latin typeface="Arial Narrow" panose="020B0606020202030204" pitchFamily="34" charset="0"/>
                <a:ea typeface="Calibri" panose="020F0502020204030204" pitchFamily="34" charset="0"/>
              </a:rPr>
              <a:t>The problem of long-time commitment </a:t>
            </a:r>
            <a:r>
              <a:rPr lang="en-US" sz="2200" dirty="0">
                <a:solidFill>
                  <a:schemeClr val="tx1"/>
                </a:solidFill>
                <a:latin typeface="Arial Narrow" panose="020B0606020202030204" pitchFamily="34" charset="0"/>
                <a:ea typeface="Calibri" panose="020F0502020204030204" pitchFamily="34" charset="0"/>
              </a:rPr>
              <a:t>and consistent funding of these programmes is essential but sometimes difficult.</a:t>
            </a:r>
          </a:p>
          <a:p>
            <a:pPr algn="just">
              <a:buFont typeface="Wingdings" panose="05000000000000000000" pitchFamily="2" charset="2"/>
              <a:buChar char="q"/>
            </a:pPr>
            <a:r>
              <a:rPr lang="en-US" sz="2200" dirty="0">
                <a:solidFill>
                  <a:schemeClr val="tx1"/>
                </a:solidFill>
                <a:latin typeface="Arial Narrow" panose="020B0606020202030204" pitchFamily="34" charset="0"/>
                <a:ea typeface="Calibri" panose="020F0502020204030204" pitchFamily="34" charset="0"/>
              </a:rPr>
              <a:t> For instance, </a:t>
            </a:r>
            <a:r>
              <a:rPr lang="en-US" sz="2200" dirty="0" err="1">
                <a:solidFill>
                  <a:schemeClr val="tx1"/>
                </a:solidFill>
                <a:latin typeface="Arial Narrow" panose="020B0606020202030204" pitchFamily="34" charset="0"/>
                <a:ea typeface="Calibri" panose="020F0502020204030204" pitchFamily="34" charset="0"/>
              </a:rPr>
              <a:t>HumAngle</a:t>
            </a:r>
            <a:r>
              <a:rPr lang="en-US" sz="2200" dirty="0">
                <a:solidFill>
                  <a:schemeClr val="tx1"/>
                </a:solidFill>
                <a:latin typeface="Arial Narrow" panose="020B0606020202030204" pitchFamily="34" charset="0"/>
                <a:ea typeface="Calibri" panose="020F0502020204030204" pitchFamily="34" charset="0"/>
              </a:rPr>
              <a:t> (a national newspaper) reported that the continued protests by former fighters undergoing rehabilitation by the government over welfare issues are causing serious safety concerns among residents living in Maiduguri (Zanna, 2024)</a:t>
            </a:r>
          </a:p>
          <a:p>
            <a:pPr algn="just">
              <a:buFont typeface="Wingdings" panose="05000000000000000000" pitchFamily="2" charset="2"/>
              <a:buChar char="q"/>
            </a:pPr>
            <a:r>
              <a:rPr lang="en-US" sz="2200" dirty="0">
                <a:solidFill>
                  <a:schemeClr val="tx1"/>
                </a:solidFill>
                <a:latin typeface="Arial Narrow" panose="020B0606020202030204" pitchFamily="34" charset="0"/>
                <a:ea typeface="Calibri" panose="020F0502020204030204" pitchFamily="34" charset="0"/>
              </a:rPr>
              <a:t>This is a pointer  that when funding for these programmes stop, these ex-fighters may be forced to think of alternatives, including re-jointing the sect as a source of livelihood</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915426"/>
            <a:ext cx="2521819" cy="440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47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fontScale="90000"/>
          </a:bodyPr>
          <a:lstStyle/>
          <a:p>
            <a:r>
              <a:rPr lang="en-GB" sz="4800" dirty="0">
                <a:solidFill>
                  <a:srgbClr val="FF0000"/>
                </a:solidFill>
                <a:latin typeface="Arial Narrow" panose="020B0606020202030204" pitchFamily="34" charset="0"/>
                <a:ea typeface="Calibri" panose="020F0502020204030204" pitchFamily="34" charset="0"/>
              </a:rPr>
              <a:t>Challenges:</a:t>
            </a:r>
            <a:r>
              <a:rPr lang="en-US" sz="4800" dirty="0">
                <a:solidFill>
                  <a:schemeClr val="tx1"/>
                </a:solidFill>
                <a:latin typeface="Arial Narrow" panose="020B0606020202030204" pitchFamily="34" charset="0"/>
                <a:ea typeface="Calibri" panose="020F0502020204030204" pitchFamily="34" charset="0"/>
              </a:rPr>
              <a:t> </a:t>
            </a:r>
            <a:br>
              <a:rPr lang="en-US" sz="4800" dirty="0">
                <a:solidFill>
                  <a:schemeClr val="tx1"/>
                </a:solidFill>
                <a:latin typeface="Arial Narrow" panose="020B0606020202030204" pitchFamily="34" charset="0"/>
                <a:ea typeface="Calibri" panose="020F0502020204030204" pitchFamily="34" charset="0"/>
              </a:rPr>
            </a:br>
            <a:r>
              <a:rPr lang="en-US" sz="4800" dirty="0">
                <a:solidFill>
                  <a:schemeClr val="tx1"/>
                </a:solidFill>
                <a:latin typeface="Arial Narrow" panose="020B0606020202030204" pitchFamily="34" charset="0"/>
                <a:ea typeface="Calibri" panose="020F0502020204030204" pitchFamily="34" charset="0"/>
              </a:rPr>
              <a:t>Operation Safe Corridor and the Borno Model</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b="1" dirty="0">
                <a:solidFill>
                  <a:srgbClr val="FF0000"/>
                </a:solidFill>
                <a:latin typeface="Arial Narrow" panose="020B0606020202030204" pitchFamily="34" charset="0"/>
                <a:ea typeface="Calibri" panose="020F0502020204030204" pitchFamily="34" charset="0"/>
              </a:rPr>
              <a:t>Another area of challenge is the issue of monitoring and evaluation.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Does the government and stakeholders in these programmes have an effective mechanism to monitor the progress of these programmes</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915426"/>
            <a:ext cx="2521819" cy="440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8240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a:bodyPr>
          <a:lstStyle/>
          <a:p>
            <a:r>
              <a:rPr lang="en-GB" sz="4800" dirty="0">
                <a:solidFill>
                  <a:srgbClr val="FF0000"/>
                </a:solidFill>
                <a:effectLst/>
                <a:latin typeface="Arial Narrow" panose="020B0606020202030204" pitchFamily="34" charset="0"/>
                <a:ea typeface="Calibri" panose="020F0502020204030204" pitchFamily="34" charset="0"/>
              </a:rPr>
              <a:t>Field Perspectives </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 The Lesson learned has a perspective from the primary data gathered  from relevant individuals and representatives of  organisations on the successes and challenges of  the </a:t>
            </a:r>
            <a:r>
              <a:rPr lang="en-US" sz="2400" dirty="0" err="1">
                <a:solidFill>
                  <a:schemeClr val="tx1"/>
                </a:solidFill>
                <a:latin typeface="Arial Narrow" panose="020B0606020202030204" pitchFamily="34" charset="0"/>
                <a:ea typeface="Calibri" panose="020F0502020204030204" pitchFamily="34" charset="0"/>
              </a:rPr>
              <a:t>prgrammes</a:t>
            </a:r>
            <a:endParaRPr lang="en-US" sz="2400" dirty="0">
              <a:solidFill>
                <a:schemeClr val="tx1"/>
              </a:solidFill>
              <a:latin typeface="Arial Narrow" panose="020B0606020202030204" pitchFamily="34" charset="0"/>
              <a:ea typeface="Calibri" panose="020F0502020204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087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M</a:t>
            </a:r>
            <a:r>
              <a:rPr lang="en-GB" sz="4800" dirty="0">
                <a:solidFill>
                  <a:srgbClr val="FF0000"/>
                </a:solidFill>
                <a:effectLst/>
                <a:latin typeface="Arial Narrow" panose="020B0606020202030204" pitchFamily="34" charset="0"/>
                <a:ea typeface="Calibri" panose="020F0502020204030204" pitchFamily="34" charset="0"/>
              </a:rPr>
              <a:t>ethodology</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042161"/>
            <a:ext cx="8442960" cy="3826932"/>
          </a:xfrm>
        </p:spPr>
        <p:txBody>
          <a:bodyPr>
            <a:noAutofit/>
          </a:bodyPr>
          <a:lstStyle/>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 The field perspective deployed  the qualitative research approach.</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Utilised the interview  method of data collection,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Leveraging on  interview guide elicited information form some key Informant, purposively selected based on their depth of knowledge and experiences on the subject matter </a:t>
            </a:r>
          </a:p>
          <a:p>
            <a:pPr algn="just">
              <a:buFont typeface="Wingdings" panose="05000000000000000000" pitchFamily="2" charset="2"/>
              <a:buChar char="q"/>
            </a:pPr>
            <a:r>
              <a:rPr lang="en-US" sz="2400" dirty="0">
                <a:solidFill>
                  <a:schemeClr val="tx1"/>
                </a:solidFill>
                <a:latin typeface="Arial Narrow" panose="020B0606020202030204" pitchFamily="34" charset="0"/>
                <a:ea typeface="Calibri" panose="020F0502020204030204" pitchFamily="34" charset="0"/>
              </a:rPr>
              <a:t> The narrative analysis method was used  for data analysis </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179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Successes</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042161"/>
            <a:ext cx="8442960" cy="3826932"/>
          </a:xfrm>
        </p:spPr>
        <p:txBody>
          <a:bodyPr>
            <a:noAutofit/>
          </a:bodyPr>
          <a:lstStyle/>
          <a:p>
            <a:pPr algn="just">
              <a:lnSpc>
                <a:spcPct val="107000"/>
              </a:lnSpc>
              <a:spcAft>
                <a:spcPts val="800"/>
              </a:spcAft>
              <a:buFont typeface="Wingdings" panose="05000000000000000000" pitchFamily="2" charset="2"/>
              <a:buChar char="q"/>
            </a:pPr>
            <a:r>
              <a:rPr lang="en-GB"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Presidential Amnesty Programme</a:t>
            </a:r>
            <a:r>
              <a:rPr lang="en-GB"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p>
          <a:p>
            <a:pPr algn="just">
              <a:lnSpc>
                <a:spcPct val="107000"/>
              </a:lnSpc>
              <a:spcAft>
                <a:spcPts val="800"/>
              </a:spcAft>
              <a:buFont typeface="Wingdings" panose="05000000000000000000" pitchFamily="2" charset="2"/>
              <a:buChar char="q"/>
            </a:pPr>
            <a:r>
              <a:rPr lang="en-GB" sz="1800" dirty="0">
                <a:effectLst/>
                <a:latin typeface="Arial Narrow" panose="020B0606020202030204" pitchFamily="34" charset="0"/>
                <a:ea typeface="Calibri" panose="020F0502020204030204" pitchFamily="34" charset="0"/>
                <a:cs typeface="Times New Roman" panose="02020603050405020304" pitchFamily="18" charset="0"/>
              </a:rPr>
              <a:t>The business climate was revamp, social order and trust was restored. The amnesty complements the rule of governance in the south-south geo-political zone.</a:t>
            </a:r>
          </a:p>
          <a:p>
            <a:pPr algn="just">
              <a:lnSpc>
                <a:spcPct val="107000"/>
              </a:lnSpc>
              <a:spcAft>
                <a:spcPts val="800"/>
              </a:spcAft>
              <a:buFont typeface="Wingdings" panose="05000000000000000000" pitchFamily="2" charset="2"/>
              <a:buChar char="q"/>
            </a:pPr>
            <a:r>
              <a:rPr lang="en-GB" sz="1800" dirty="0">
                <a:effectLst/>
                <a:latin typeface="Arial Narrow" panose="020B0606020202030204" pitchFamily="34" charset="0"/>
                <a:ea typeface="Calibri" panose="020F0502020204030204" pitchFamily="34" charset="0"/>
                <a:cs typeface="Times New Roman" panose="02020603050405020304" pitchFamily="18" charset="0"/>
              </a:rPr>
              <a:t>The militants’ aspiration and value changed as the average youth aspires to have a meaningful life that will impact positively on their community by learning skills or gaining scholarship. </a:t>
            </a:r>
          </a:p>
          <a:p>
            <a:pPr algn="just">
              <a:lnSpc>
                <a:spcPct val="107000"/>
              </a:lnSpc>
              <a:spcAft>
                <a:spcPts val="800"/>
              </a:spcAft>
              <a:buFont typeface="Wingdings" panose="05000000000000000000" pitchFamily="2" charset="2"/>
              <a:buChar char="q"/>
            </a:pPr>
            <a:r>
              <a:rPr lang="en-GB" sz="1800" dirty="0">
                <a:effectLst/>
                <a:latin typeface="Arial Narrow" panose="020B0606020202030204" pitchFamily="34" charset="0"/>
                <a:ea typeface="Calibri" panose="020F0502020204030204" pitchFamily="34" charset="0"/>
                <a:cs typeface="Times New Roman" panose="02020603050405020304" pitchFamily="18" charset="0"/>
              </a:rPr>
              <a:t>Youths in the Niger-Delta who are not part of the militants also benefit from the skill acquisition drive by PAP. </a:t>
            </a:r>
          </a:p>
          <a:p>
            <a:pPr algn="just">
              <a:lnSpc>
                <a:spcPct val="107000"/>
              </a:lnSpc>
              <a:spcAft>
                <a:spcPts val="800"/>
              </a:spcAft>
              <a:buFont typeface="Wingdings" panose="05000000000000000000" pitchFamily="2" charset="2"/>
              <a:buChar char="q"/>
            </a:pPr>
            <a:r>
              <a:rPr lang="en-GB" sz="1800" dirty="0">
                <a:effectLst/>
                <a:latin typeface="Arial Narrow" panose="020B0606020202030204" pitchFamily="34" charset="0"/>
                <a:ea typeface="Calibri" panose="020F0502020204030204" pitchFamily="34" charset="0"/>
                <a:cs typeface="Times New Roman" panose="02020603050405020304" pitchFamily="18" charset="0"/>
              </a:rPr>
              <a:t>Before amnesty the production of crude oil dropped to 700,000 barrels per day but after amnesty the production picked up </a:t>
            </a:r>
            <a:r>
              <a:rPr lang="en-GB" sz="1800" dirty="0" err="1">
                <a:effectLst/>
                <a:latin typeface="Arial Narrow" panose="020B0606020202030204" pitchFamily="34" charset="0"/>
                <a:ea typeface="Calibri" panose="020F0502020204030204" pitchFamily="34" charset="0"/>
                <a:cs typeface="Times New Roman" panose="02020603050405020304" pitchFamily="18" charset="0"/>
              </a:rPr>
              <a:t>to2.1million</a:t>
            </a:r>
            <a:r>
              <a:rPr lang="en-GB" sz="1800" dirty="0">
                <a:effectLst/>
                <a:latin typeface="Arial Narrow" panose="020B0606020202030204" pitchFamily="34" charset="0"/>
                <a:ea typeface="Calibri" panose="020F0502020204030204" pitchFamily="34" charset="0"/>
                <a:cs typeface="Times New Roman" panose="02020603050405020304" pitchFamily="18" charset="0"/>
              </a:rPr>
              <a:t> barrel per day in 2010.</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879600"/>
            <a:ext cx="2521819" cy="452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52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Successes</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042161"/>
            <a:ext cx="8442960" cy="3826932"/>
          </a:xfrm>
        </p:spPr>
        <p:txBody>
          <a:bodyPr>
            <a:noAutofit/>
          </a:bodyPr>
          <a:lstStyle/>
          <a:p>
            <a:pPr algn="just">
              <a:lnSpc>
                <a:spcPct val="107000"/>
              </a:lnSpc>
              <a:spcAft>
                <a:spcPts val="800"/>
              </a:spcAft>
              <a:buFont typeface="Wingdings" panose="05000000000000000000" pitchFamily="2" charset="2"/>
              <a:buChar char="q"/>
            </a:pP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Operation Safe Corridor (OSC)</a:t>
            </a:r>
            <a:r>
              <a:rPr lang="en-GB"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Font typeface="Wingdings" panose="05000000000000000000" pitchFamily="2" charset="2"/>
              <a:buChar char="q"/>
            </a:pPr>
            <a:r>
              <a:rPr lang="en-GB" sz="2200" dirty="0">
                <a:effectLst/>
                <a:latin typeface="Calibri" panose="020F0502020204030204" pitchFamily="34" charset="0"/>
                <a:ea typeface="Calibri" panose="020F0502020204030204" pitchFamily="34" charset="0"/>
                <a:cs typeface="Times New Roman" panose="02020603050405020304" pitchFamily="18" charset="0"/>
              </a:rPr>
              <a:t>programme was able to arrest and profile the insurgents from high risk to low-risk individuals. Low risk insurgents are taken to the OSC camp for rehabilitation. The opening up of blocked routes in and around Maiduguri.</a:t>
            </a:r>
          </a:p>
          <a:p>
            <a:pPr algn="just">
              <a:lnSpc>
                <a:spcPct val="107000"/>
              </a:lnSpc>
              <a:spcAft>
                <a:spcPts val="800"/>
              </a:spcAft>
              <a:buFont typeface="Wingdings" panose="05000000000000000000" pitchFamily="2" charset="2"/>
              <a:buChar char="q"/>
            </a:pPr>
            <a:r>
              <a:rPr lang="en-GB" sz="2200" dirty="0">
                <a:effectLst/>
                <a:latin typeface="Calibri" panose="020F0502020204030204" pitchFamily="34" charset="0"/>
                <a:ea typeface="Calibri" panose="020F0502020204030204" pitchFamily="34" charset="0"/>
                <a:cs typeface="Times New Roman" panose="02020603050405020304" pitchFamily="18" charset="0"/>
              </a:rPr>
              <a:t>The creation of North East Development Commission and opening of towns for the NGOs to operate in other to reach the hinterlands. Flights were restored, as well as the restoration of commercial and social life in Maiduguri metropolis.</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879600"/>
            <a:ext cx="2521819" cy="452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574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Successes</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042161"/>
            <a:ext cx="8442960" cy="3826932"/>
          </a:xfrm>
        </p:spPr>
        <p:txBody>
          <a:bodyPr>
            <a:noAutofit/>
          </a:bodyPr>
          <a:lstStyle/>
          <a:p>
            <a:pPr algn="just">
              <a:lnSpc>
                <a:spcPct val="107000"/>
              </a:lnSpc>
              <a:spcAft>
                <a:spcPts val="800"/>
              </a:spcAft>
              <a:buFont typeface="Wingdings" panose="05000000000000000000" pitchFamily="2" charset="2"/>
              <a:buChar char="q"/>
            </a:pP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Operation Safe Corridor (OSC)</a:t>
            </a:r>
            <a:r>
              <a:rPr lang="en-GB"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Font typeface="Wingdings" panose="05000000000000000000" pitchFamily="2" charset="2"/>
              <a:buChar char="q"/>
            </a:pPr>
            <a:r>
              <a:rPr lang="en-GB" sz="2200" dirty="0">
                <a:effectLst/>
                <a:latin typeface="Calibri" panose="020F0502020204030204" pitchFamily="34" charset="0"/>
                <a:ea typeface="Calibri" panose="020F0502020204030204" pitchFamily="34" charset="0"/>
                <a:cs typeface="Times New Roman" panose="02020603050405020304" pitchFamily="18" charset="0"/>
              </a:rPr>
              <a:t>The programme was able to arrest and profile the insurgents from high risk to low-risk individuals. Low risk insurgents are taken to the OSC camp for rehabilitation.</a:t>
            </a:r>
          </a:p>
          <a:p>
            <a:pPr algn="just">
              <a:lnSpc>
                <a:spcPct val="107000"/>
              </a:lnSpc>
              <a:spcAft>
                <a:spcPts val="800"/>
              </a:spcAft>
              <a:buFont typeface="Wingdings" panose="05000000000000000000" pitchFamily="2" charset="2"/>
              <a:buChar char="q"/>
            </a:pPr>
            <a:r>
              <a:rPr lang="en-GB" sz="2200" dirty="0">
                <a:effectLst/>
                <a:latin typeface="Calibri" panose="020F0502020204030204" pitchFamily="34" charset="0"/>
                <a:ea typeface="Calibri" panose="020F0502020204030204" pitchFamily="34" charset="0"/>
                <a:cs typeface="Times New Roman" panose="02020603050405020304" pitchFamily="18" charset="0"/>
              </a:rPr>
              <a:t> The opening up of blocked routes in and around Maiduguri.</a:t>
            </a:r>
          </a:p>
          <a:p>
            <a:pPr algn="just">
              <a:lnSpc>
                <a:spcPct val="107000"/>
              </a:lnSpc>
              <a:spcAft>
                <a:spcPts val="800"/>
              </a:spcAft>
              <a:buFont typeface="Wingdings" panose="05000000000000000000" pitchFamily="2" charset="2"/>
              <a:buChar char="q"/>
            </a:pPr>
            <a:r>
              <a:rPr lang="en-GB" sz="2200" dirty="0">
                <a:effectLst/>
                <a:latin typeface="Calibri" panose="020F0502020204030204" pitchFamily="34" charset="0"/>
                <a:ea typeface="Calibri" panose="020F0502020204030204" pitchFamily="34" charset="0"/>
                <a:cs typeface="Times New Roman" panose="02020603050405020304" pitchFamily="18" charset="0"/>
              </a:rPr>
              <a:t>The creation of North East Development Commission and opening of towns for the NGOs to operate in other to reach the hinterlands.</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1879600"/>
            <a:ext cx="2521819" cy="452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918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Successes</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042161"/>
            <a:ext cx="8442960" cy="3826932"/>
          </a:xfrm>
        </p:spPr>
        <p:txBody>
          <a:bodyPr>
            <a:noAutofit/>
          </a:bodyPr>
          <a:lstStyle/>
          <a:p>
            <a:pPr algn="just">
              <a:lnSpc>
                <a:spcPct val="107000"/>
              </a:lnSpc>
              <a:spcAft>
                <a:spcPts val="800"/>
              </a:spcAft>
              <a:buFont typeface="Wingdings" panose="05000000000000000000" pitchFamily="2" charset="2"/>
              <a:buChar char="q"/>
            </a:pP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Operation Safe Corridor (OSC)</a:t>
            </a:r>
            <a:r>
              <a:rPr lang="en-GB"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Font typeface="Wingdings" panose="05000000000000000000" pitchFamily="2" charset="2"/>
              <a:buChar char="q"/>
            </a:pPr>
            <a:r>
              <a:rPr lang="en-GB" sz="2200" dirty="0">
                <a:effectLst/>
                <a:latin typeface="Calibri" panose="020F0502020204030204" pitchFamily="34" charset="0"/>
                <a:ea typeface="Calibri" panose="020F0502020204030204" pitchFamily="34" charset="0"/>
                <a:cs typeface="Times New Roman" panose="02020603050405020304" pitchFamily="18" charset="0"/>
              </a:rPr>
              <a:t>Flights were restored, as well as the restoration of commercial and social life in Maiduguri metropolis.</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635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Successes</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The Borno Model</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US" sz="2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The success of the model is partly due to the political will to do the right thing</a:t>
            </a:r>
          </a:p>
          <a:p>
            <a:pPr algn="just">
              <a:lnSpc>
                <a:spcPct val="107000"/>
              </a:lnSpc>
              <a:spcAft>
                <a:spcPts val="800"/>
              </a:spcAft>
              <a:buFont typeface="Wingdings" panose="05000000000000000000" pitchFamily="2" charset="2"/>
              <a:buChar char="q"/>
            </a:pPr>
            <a:r>
              <a:rPr lang="en-US" sz="2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The people’s willingness to forgive, which is key in the success of the Borno Model.</a:t>
            </a:r>
          </a:p>
          <a:p>
            <a:pPr algn="just">
              <a:lnSpc>
                <a:spcPct val="107000"/>
              </a:lnSpc>
              <a:spcAft>
                <a:spcPts val="800"/>
              </a:spcAft>
              <a:buFont typeface="Wingdings" panose="05000000000000000000" pitchFamily="2" charset="2"/>
              <a:buChar char="q"/>
            </a:pPr>
            <a:r>
              <a:rPr lang="en-US" sz="2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The in-fighting between ISWAP and the Shekau’s men.</a:t>
            </a:r>
          </a:p>
          <a:p>
            <a:pPr algn="just">
              <a:lnSpc>
                <a:spcPct val="107000"/>
              </a:lnSpc>
              <a:spcAft>
                <a:spcPts val="800"/>
              </a:spcAft>
              <a:buFont typeface="Wingdings" panose="05000000000000000000" pitchFamily="2" charset="2"/>
              <a:buChar char="q"/>
            </a:pPr>
            <a:r>
              <a:rPr lang="en-US" sz="2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The success of this approach saw the release of 22 Chibok girls without paying ransom.</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90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p:txBody>
          <a:bodyPr/>
          <a:lstStyle/>
          <a:p>
            <a:r>
              <a:rPr lang="en-GB" dirty="0">
                <a:latin typeface="Arial Narrow" panose="020B0606020202030204" pitchFamily="34" charset="0"/>
              </a:rPr>
              <a:t>Introduction</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rPr>
              <a:t>These programmes are soft approach policy of the Nigerian government to deradicalize, rehabilitate and reintegrate Boko Haram and ISWAP, especially in the Northeast</a:t>
            </a:r>
          </a:p>
          <a:p>
            <a:pPr algn="just">
              <a:buFont typeface="Wingdings" panose="05000000000000000000" pitchFamily="2" charset="2"/>
              <a:buChar char="q"/>
            </a:pPr>
            <a:r>
              <a:rPr lang="en-GB" sz="2400" dirty="0">
                <a:latin typeface="Arial Narrow" panose="020B0606020202030204" pitchFamily="34" charset="0"/>
                <a:ea typeface="Calibri" panose="020F0502020204030204" pitchFamily="34" charset="0"/>
              </a:rPr>
              <a:t>There are </a:t>
            </a:r>
            <a:r>
              <a:rPr lang="en-GB" sz="2400" dirty="0">
                <a:effectLst/>
                <a:latin typeface="Arial Narrow" panose="020B0606020202030204" pitchFamily="34" charset="0"/>
                <a:ea typeface="Calibri" panose="020F0502020204030204" pitchFamily="34" charset="0"/>
              </a:rPr>
              <a:t> successes that have been recorded in these programmes and interventions</a:t>
            </a:r>
          </a:p>
          <a:p>
            <a:pPr algn="just">
              <a:buFont typeface="Wingdings" panose="05000000000000000000" pitchFamily="2" charset="2"/>
              <a:buChar char="q"/>
            </a:pPr>
            <a:r>
              <a:rPr lang="en-GB" sz="2400" dirty="0">
                <a:latin typeface="Arial Narrow" panose="020B0606020202030204" pitchFamily="34" charset="0"/>
                <a:ea typeface="Calibri" panose="020F0502020204030204" pitchFamily="34" charset="0"/>
              </a:rPr>
              <a:t>There are also C</a:t>
            </a:r>
            <a:r>
              <a:rPr lang="en-GB" sz="2400" dirty="0">
                <a:effectLst/>
                <a:latin typeface="Arial Narrow" panose="020B0606020202030204" pitchFamily="34" charset="0"/>
                <a:ea typeface="Calibri" panose="020F0502020204030204" pitchFamily="34" charset="0"/>
              </a:rPr>
              <a:t>hallenges recorded </a:t>
            </a:r>
          </a:p>
          <a:p>
            <a:pPr algn="just"/>
            <a:r>
              <a:rPr lang="en-GB" sz="2400" dirty="0">
                <a:effectLst/>
                <a:latin typeface="Arial Narrow" panose="020B0606020202030204" pitchFamily="34" charset="0"/>
                <a:ea typeface="Calibri" panose="020F0502020204030204" pitchFamily="34" charset="0"/>
              </a:rPr>
              <a:t>. </a:t>
            </a: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7357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Challenges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Operation Safe Corridor and The Borno Model</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As one of the respondents said ‘there is a gap of the understanding of the value of </a:t>
            </a:r>
            <a:r>
              <a:rPr lang="en-GB" sz="2200" dirty="0" err="1">
                <a:effectLst/>
                <a:latin typeface="Arial Narrow" panose="020B0606020202030204" pitchFamily="34" charset="0"/>
                <a:ea typeface="Calibri" panose="020F0502020204030204" pitchFamily="34" charset="0"/>
                <a:cs typeface="Times New Roman" panose="02020603050405020304" pitchFamily="18" charset="0"/>
              </a:rPr>
              <a:t>DDRR</a:t>
            </a:r>
            <a:r>
              <a:rPr lang="en-GB" sz="2200" dirty="0">
                <a:effectLst/>
                <a:latin typeface="Arial Narrow" panose="020B0606020202030204" pitchFamily="34" charset="0"/>
                <a:ea typeface="Calibri" panose="020F0502020204030204" pitchFamily="34" charset="0"/>
                <a:cs typeface="Times New Roman" panose="02020603050405020304" pitchFamily="18" charset="0"/>
              </a:rPr>
              <a:t> programme among certain state actors’, and wrong perception of the programmes by some stakeholders. This is counterproductive as people at this level do not give the necessary support.</a:t>
            </a:r>
          </a:p>
          <a:p>
            <a:pPr algn="just">
              <a:lnSpc>
                <a:spcPct val="107000"/>
              </a:lnSpc>
              <a:spcAft>
                <a:spcPts val="800"/>
              </a:spcAft>
              <a:buFont typeface="Wingdings" panose="05000000000000000000" pitchFamily="2" charset="2"/>
              <a:buChar char="q"/>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Meanwhile austerity and inflation has affected funding of most programmes. Most of the programmes have not been able to attract any funding (like the PAP, since its existence) outside of government.</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685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Challenges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Operation Safe Corridor and The Borno Model</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Lack of support and commitment from community. At the beginning when the issues of taken back insurgents to their communities after been rehabilitated the community were not in support and some left their communities.</a:t>
            </a:r>
          </a:p>
          <a:p>
            <a:pPr algn="just">
              <a:lnSpc>
                <a:spcPct val="107000"/>
              </a:lnSpc>
              <a:spcAft>
                <a:spcPts val="800"/>
              </a:spcAft>
              <a:buFont typeface="Wingdings" panose="05000000000000000000" pitchFamily="2" charset="2"/>
              <a:buChar char="q"/>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 That was the obstacle to Operation Safe Corridor’s programme and this is partly due to lack of community involvement by the government before they were sent to the community. </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643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Challenges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Operation Safe Corridor and The Borno Model</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Another challenge is that if the family and community need to support the programme then they need to be carried along. Through dialogue meetings and awareness for the by-in of the community. </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413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Best Practices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1879600"/>
            <a:ext cx="9257030" cy="4521199"/>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Operation Safe Corridor and The Borno Model</a:t>
            </a:r>
          </a:p>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For models or approaches to work there is need to imbibe these best practice:</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GB" sz="2400" dirty="0">
                <a:effectLst/>
                <a:latin typeface="Arial" panose="020B0604020202020204" pitchFamily="34" charset="0"/>
                <a:ea typeface="Calibri" panose="020F0502020204030204" pitchFamily="34" charset="0"/>
                <a:cs typeface="Arial" panose="020B0604020202020204" pitchFamily="34" charset="0"/>
              </a:rPr>
              <a:t>Psychological support:.</a:t>
            </a:r>
          </a:p>
          <a:p>
            <a:pPr algn="just">
              <a:lnSpc>
                <a:spcPct val="107000"/>
              </a:lnSpc>
              <a:spcAft>
                <a:spcPts val="800"/>
              </a:spcAft>
              <a:buFont typeface="Wingdings" panose="05000000000000000000" pitchFamily="2" charset="2"/>
              <a:buChar char="q"/>
            </a:pPr>
            <a:r>
              <a:rPr lang="en-GB" sz="2400" dirty="0" err="1">
                <a:effectLst/>
                <a:latin typeface="Arial" panose="020B0604020202020204" pitchFamily="34" charset="0"/>
                <a:ea typeface="Calibri" panose="020F0502020204030204" pitchFamily="34" charset="0"/>
                <a:cs typeface="Arial" panose="020B0604020202020204" pitchFamily="34" charset="0"/>
              </a:rPr>
              <a:t>Deradicalisation</a:t>
            </a:r>
            <a:r>
              <a:rPr lang="en-GB" sz="24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buFont typeface="Wingdings" panose="05000000000000000000" pitchFamily="2" charset="2"/>
              <a:buChar char="q"/>
            </a:pPr>
            <a:r>
              <a:rPr lang="en-GB" sz="2400" dirty="0">
                <a:effectLst/>
                <a:latin typeface="Arial" panose="020B0604020202020204" pitchFamily="34" charset="0"/>
                <a:ea typeface="Calibri" panose="020F0502020204030204" pitchFamily="34" charset="0"/>
                <a:cs typeface="Arial" panose="020B0604020202020204" pitchFamily="34" charset="0"/>
              </a:rPr>
              <a:t>Community and Family Support:.</a:t>
            </a:r>
          </a:p>
          <a:p>
            <a:pPr algn="just">
              <a:lnSpc>
                <a:spcPct val="107000"/>
              </a:lnSpc>
              <a:spcAft>
                <a:spcPts val="800"/>
              </a:spcAft>
              <a:buFont typeface="Wingdings" panose="05000000000000000000" pitchFamily="2" charset="2"/>
              <a:buChar char="q"/>
            </a:pPr>
            <a:r>
              <a:rPr lang="en-GB" sz="2400" dirty="0">
                <a:effectLst/>
                <a:latin typeface="Arial" panose="020B0604020202020204" pitchFamily="34" charset="0"/>
                <a:ea typeface="Calibri" panose="020F0502020204030204" pitchFamily="34" charset="0"/>
                <a:cs typeface="Arial" panose="020B0604020202020204" pitchFamily="34" charset="0"/>
              </a:rPr>
              <a:t>Vocational training and Education: </a:t>
            </a:r>
          </a:p>
          <a:p>
            <a:pPr algn="just">
              <a:lnSpc>
                <a:spcPct val="107000"/>
              </a:lnSpc>
              <a:spcAft>
                <a:spcPts val="800"/>
              </a:spcAft>
              <a:buFont typeface="Wingdings" panose="05000000000000000000" pitchFamily="2" charset="2"/>
              <a:buChar char="q"/>
            </a:pPr>
            <a:r>
              <a:rPr lang="en-GB" sz="2400" dirty="0">
                <a:effectLst/>
                <a:latin typeface="Arial" panose="020B0604020202020204" pitchFamily="34" charset="0"/>
                <a:ea typeface="Calibri" panose="020F0502020204030204" pitchFamily="34" charset="0"/>
                <a:cs typeface="Arial" panose="020B0604020202020204" pitchFamily="34" charset="0"/>
              </a:rPr>
              <a:t>Community Reintegration </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166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Lessons Learned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Operation Safe Corridor and The Borno Model</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US" sz="2200" dirty="0">
                <a:effectLst/>
                <a:latin typeface="Arial Narrow" panose="020B0606020202030204" pitchFamily="34" charset="0"/>
                <a:ea typeface="Calibri" panose="020F0502020204030204" pitchFamily="34" charset="0"/>
                <a:cs typeface="Times New Roman" panose="02020603050405020304" pitchFamily="18" charset="0"/>
              </a:rPr>
              <a:t>Lessons are for us to learn and to improve on the existing programmes by avoiding mistakes done by others. To address the issue of reconciliation and reintegration the non-kinetic approach is the best. As the most expensive peace is better than the less expensive wars. Wars have been fought but all the gladiators end at the negotiating table.</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154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Key Findings: Lessons Learned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Operation Safe Corridor and The Borno Model</a:t>
            </a:r>
            <a:endParaRPr lang="en-US" sz="28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US" sz="2200" dirty="0">
                <a:effectLst/>
                <a:latin typeface="Arial Narrow" panose="020B0606020202030204" pitchFamily="34" charset="0"/>
                <a:ea typeface="Calibri" panose="020F0502020204030204" pitchFamily="34" charset="0"/>
                <a:cs typeface="Times New Roman" panose="02020603050405020304" pitchFamily="18" charset="0"/>
              </a:rPr>
              <a:t>Community engagement is key for a successful reconciliation and reintegration. Without the community and their readiness to forgive the programme will fail. Furthermore, the message should be design and teased out to fit into a design frame work to meet the peculiarities of the different communities.</a:t>
            </a: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498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629920" y="676988"/>
            <a:ext cx="10058400" cy="1202612"/>
          </a:xfrm>
        </p:spPr>
        <p:txBody>
          <a:bodyPr>
            <a:normAutofit/>
          </a:bodyPr>
          <a:lstStyle/>
          <a:p>
            <a:r>
              <a:rPr lang="en-GB" sz="4800" dirty="0">
                <a:solidFill>
                  <a:srgbClr val="FF0000"/>
                </a:solidFill>
                <a:latin typeface="Arial Narrow" panose="020B0606020202030204" pitchFamily="34" charset="0"/>
                <a:ea typeface="Calibri" panose="020F0502020204030204" pitchFamily="34" charset="0"/>
              </a:rPr>
              <a:t>Conclusion </a:t>
            </a:r>
            <a:endParaRPr lang="en-GB" sz="4800" dirty="0">
              <a:solidFill>
                <a:srgbClr val="FF0000"/>
              </a:solidFill>
              <a:effectLst/>
              <a:latin typeface="Arial Narrow" panose="020B0606020202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629920" y="2021841"/>
            <a:ext cx="9040261" cy="3826932"/>
          </a:xfrm>
        </p:spPr>
        <p:txBody>
          <a:bodyPr>
            <a:noAutofit/>
          </a:bodyPr>
          <a:lstStyle/>
          <a:p>
            <a:pPr algn="just">
              <a:lnSpc>
                <a:spcPct val="107000"/>
              </a:lnSpc>
              <a:spcAft>
                <a:spcPts val="800"/>
              </a:spcAft>
              <a:buFont typeface="Wingdings" panose="05000000000000000000" pitchFamily="2" charset="2"/>
              <a:buChar char="q"/>
            </a:pPr>
            <a:r>
              <a:rPr lang="en-US" sz="28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Overall the different programmes were able to establish contact with the communities through dialogue and others by training the traditional/communities and religious leaders to have a by-in and have ownership of the processes in the </a:t>
            </a:r>
            <a:r>
              <a:rPr lang="en-US" sz="280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communities</a:t>
            </a:r>
            <a:r>
              <a:rPr lang="en-US" sz="2800" b="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thus. </a:t>
            </a:r>
            <a:r>
              <a:rPr lang="en-US" sz="28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realising</a:t>
            </a:r>
            <a:r>
              <a:rPr lang="en-US" sz="28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the </a:t>
            </a:r>
            <a:r>
              <a:rPr lang="en-US" sz="2800" b="1" dirty="0">
                <a:solidFill>
                  <a:srgbClr val="FF0000"/>
                </a:solidFill>
                <a:latin typeface="Arial Narrow" panose="020B0606020202030204" pitchFamily="34" charset="0"/>
                <a:ea typeface="Calibri" panose="020F0502020204030204" pitchFamily="34" charset="0"/>
                <a:cs typeface="Times New Roman" panose="02020603050405020304" pitchFamily="18" charset="0"/>
              </a:rPr>
              <a:t>aim of fostering peace.</a:t>
            </a:r>
            <a:endParaRPr lang="en-US" sz="2200" dirty="0">
              <a:effectLst/>
              <a:latin typeface="Arial Narrow" panose="020B0606020202030204" pitchFamily="34" charset="0"/>
              <a:ea typeface="Calibri" panose="020F0502020204030204" pitchFamily="34" charset="0"/>
              <a:cs typeface="Times New Roman" panose="02020603050405020304" pitchFamily="18"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035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r>
              <a:rPr lang="en-GB" dirty="0">
                <a:latin typeface="Arial Narrow" panose="020B0606020202030204" pitchFamily="34" charset="0"/>
              </a:rPr>
              <a:t>Purpose</a:t>
            </a:r>
            <a:r>
              <a:rPr lang="en-GB" dirty="0"/>
              <a:t> </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r>
              <a:rPr lang="en-GB" sz="2400" dirty="0">
                <a:effectLst/>
                <a:latin typeface="Arial Narrow" panose="020B0606020202030204" pitchFamily="34" charset="0"/>
                <a:ea typeface="Calibri" panose="020F0502020204030204" pitchFamily="34" charset="0"/>
              </a:rPr>
              <a:t>This review </a:t>
            </a:r>
            <a:r>
              <a:rPr lang="en-GB" sz="2400" dirty="0">
                <a:latin typeface="Arial Narrow" panose="020B0606020202030204" pitchFamily="34" charset="0"/>
                <a:ea typeface="Calibri" panose="020F0502020204030204" pitchFamily="34" charset="0"/>
              </a:rPr>
              <a:t> is an </a:t>
            </a:r>
            <a:r>
              <a:rPr lang="en-GB" sz="2400" dirty="0">
                <a:effectLst/>
                <a:latin typeface="Arial Narrow" panose="020B0606020202030204" pitchFamily="34" charset="0"/>
                <a:ea typeface="Calibri" panose="020F0502020204030204" pitchFamily="34" charset="0"/>
              </a:rPr>
              <a:t>empirical exposition of  these programmes and interventions to examine :</a:t>
            </a:r>
          </a:p>
          <a:p>
            <a:pPr algn="just"/>
            <a:r>
              <a:rPr lang="en-GB" sz="2400" dirty="0">
                <a:effectLst/>
                <a:latin typeface="Arial Narrow" panose="020B0606020202030204" pitchFamily="34" charset="0"/>
                <a:ea typeface="Calibri" panose="020F0502020204030204" pitchFamily="34" charset="0"/>
              </a:rPr>
              <a:t>the </a:t>
            </a:r>
            <a:r>
              <a:rPr lang="en-GB" sz="2400" dirty="0">
                <a:latin typeface="Arial Narrow" panose="020B0606020202030204" pitchFamily="34" charset="0"/>
                <a:ea typeface="Calibri" panose="020F0502020204030204" pitchFamily="34" charset="0"/>
              </a:rPr>
              <a:t>successes and challenges </a:t>
            </a:r>
          </a:p>
          <a:p>
            <a:pPr algn="just"/>
            <a:r>
              <a:rPr lang="en-GB" sz="2400" dirty="0">
                <a:latin typeface="Arial Narrow" panose="020B0606020202030204" pitchFamily="34" charset="0"/>
                <a:ea typeface="Calibri" panose="020F0502020204030204" pitchFamily="34" charset="0"/>
              </a:rPr>
              <a:t>through </a:t>
            </a:r>
            <a:r>
              <a:rPr lang="en-GB" sz="2400" b="1" dirty="0">
                <a:effectLst/>
                <a:latin typeface="Arial Narrow" panose="020B0606020202030204" pitchFamily="34" charset="0"/>
                <a:ea typeface="Calibri" panose="020F0502020204030204" pitchFamily="34" charset="0"/>
              </a:rPr>
              <a:t>secondary data </a:t>
            </a:r>
            <a:r>
              <a:rPr lang="en-GB" sz="2400" dirty="0">
                <a:effectLst/>
                <a:latin typeface="Arial Narrow" panose="020B0606020202030204" pitchFamily="34" charset="0"/>
                <a:ea typeface="Calibri" panose="020F0502020204030204" pitchFamily="34" charset="0"/>
              </a:rPr>
              <a:t>(reports, research studies and policy documents) and </a:t>
            </a:r>
          </a:p>
          <a:p>
            <a:pPr algn="just"/>
            <a:r>
              <a:rPr lang="en-GB" sz="2400" b="1" dirty="0">
                <a:effectLst/>
                <a:latin typeface="Arial Narrow" panose="020B0606020202030204" pitchFamily="34" charset="0"/>
                <a:ea typeface="Calibri" panose="020F0502020204030204" pitchFamily="34" charset="0"/>
              </a:rPr>
              <a:t>primary data </a:t>
            </a:r>
            <a:r>
              <a:rPr lang="en-GB" sz="2400" dirty="0">
                <a:effectLst/>
                <a:latin typeface="Arial Narrow" panose="020B0606020202030204" pitchFamily="34" charset="0"/>
                <a:ea typeface="Calibri" panose="020F0502020204030204" pitchFamily="34" charset="0"/>
              </a:rPr>
              <a:t>(Key Informant Interviews, </a:t>
            </a:r>
            <a:r>
              <a:rPr lang="en-GB" sz="2400" dirty="0" err="1">
                <a:effectLst/>
                <a:latin typeface="Arial Narrow" panose="020B0606020202030204" pitchFamily="34" charset="0"/>
                <a:ea typeface="Calibri" panose="020F0502020204030204" pitchFamily="34" charset="0"/>
              </a:rPr>
              <a:t>KIIs</a:t>
            </a:r>
            <a:r>
              <a:rPr lang="en-GB" sz="2400" dirty="0">
                <a:effectLst/>
                <a:latin typeface="Arial Narrow" panose="020B0606020202030204" pitchFamily="34" charset="0"/>
                <a:ea typeface="Calibri" panose="020F0502020204030204" pitchFamily="34" charset="0"/>
              </a:rPr>
              <a:t>) to guide policies and practical interventions. </a:t>
            </a: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77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r>
              <a:rPr lang="en-GB" dirty="0">
                <a:latin typeface="Arial Narrow" panose="020B0606020202030204" pitchFamily="34" charset="0"/>
              </a:rPr>
              <a:t>Purpose </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r>
              <a:rPr lang="en-GB" sz="2400" dirty="0">
                <a:effectLst/>
                <a:latin typeface="Arial Narrow" panose="020B0606020202030204" pitchFamily="34" charset="0"/>
                <a:ea typeface="Calibri" panose="020F0502020204030204" pitchFamily="34" charset="0"/>
              </a:rPr>
              <a:t>This review </a:t>
            </a:r>
            <a:r>
              <a:rPr lang="en-GB" sz="2400" dirty="0">
                <a:latin typeface="Arial Narrow" panose="020B0606020202030204" pitchFamily="34" charset="0"/>
                <a:ea typeface="Calibri" panose="020F0502020204030204" pitchFamily="34" charset="0"/>
              </a:rPr>
              <a:t> is an </a:t>
            </a:r>
            <a:r>
              <a:rPr lang="en-GB" sz="2400" dirty="0">
                <a:effectLst/>
                <a:latin typeface="Arial Narrow" panose="020B0606020202030204" pitchFamily="34" charset="0"/>
                <a:ea typeface="Calibri" panose="020F0502020204030204" pitchFamily="34" charset="0"/>
              </a:rPr>
              <a:t>empirical exposition of  these programmes and interventions to examine :</a:t>
            </a:r>
          </a:p>
          <a:p>
            <a:pPr algn="just"/>
            <a:r>
              <a:rPr lang="en-GB" sz="2400" dirty="0">
                <a:effectLst/>
                <a:latin typeface="Arial Narrow" panose="020B0606020202030204" pitchFamily="34" charset="0"/>
                <a:ea typeface="Calibri" panose="020F0502020204030204" pitchFamily="34" charset="0"/>
              </a:rPr>
              <a:t>the </a:t>
            </a:r>
            <a:r>
              <a:rPr lang="en-GB" sz="2400" dirty="0">
                <a:latin typeface="Arial Narrow" panose="020B0606020202030204" pitchFamily="34" charset="0"/>
                <a:ea typeface="Calibri" panose="020F0502020204030204" pitchFamily="34" charset="0"/>
              </a:rPr>
              <a:t>successes and challenges </a:t>
            </a:r>
          </a:p>
          <a:p>
            <a:pPr algn="just"/>
            <a:r>
              <a:rPr lang="en-GB" sz="2400" dirty="0">
                <a:latin typeface="Arial Narrow" panose="020B0606020202030204" pitchFamily="34" charset="0"/>
                <a:ea typeface="Calibri" panose="020F0502020204030204" pitchFamily="34" charset="0"/>
              </a:rPr>
              <a:t>through </a:t>
            </a:r>
            <a:r>
              <a:rPr lang="en-GB" sz="2400" b="1" dirty="0">
                <a:effectLst/>
                <a:latin typeface="Arial Narrow" panose="020B0606020202030204" pitchFamily="34" charset="0"/>
                <a:ea typeface="Calibri" panose="020F0502020204030204" pitchFamily="34" charset="0"/>
              </a:rPr>
              <a:t>secondary data </a:t>
            </a:r>
            <a:r>
              <a:rPr lang="en-GB" sz="2400" dirty="0">
                <a:effectLst/>
                <a:latin typeface="Arial Narrow" panose="020B0606020202030204" pitchFamily="34" charset="0"/>
                <a:ea typeface="Calibri" panose="020F0502020204030204" pitchFamily="34" charset="0"/>
              </a:rPr>
              <a:t>(reports, research studies and policy documents) and </a:t>
            </a:r>
          </a:p>
          <a:p>
            <a:pPr algn="just"/>
            <a:r>
              <a:rPr lang="en-GB" sz="2400" b="1" dirty="0">
                <a:effectLst/>
                <a:latin typeface="Arial Narrow" panose="020B0606020202030204" pitchFamily="34" charset="0"/>
                <a:ea typeface="Calibri" panose="020F0502020204030204" pitchFamily="34" charset="0"/>
              </a:rPr>
              <a:t>primary data </a:t>
            </a:r>
            <a:r>
              <a:rPr lang="en-GB" sz="2400" dirty="0">
                <a:effectLst/>
                <a:latin typeface="Arial Narrow" panose="020B0606020202030204" pitchFamily="34" charset="0"/>
                <a:ea typeface="Calibri" panose="020F0502020204030204" pitchFamily="34" charset="0"/>
              </a:rPr>
              <a:t>(Key Informant Interviews, </a:t>
            </a:r>
            <a:r>
              <a:rPr lang="en-GB" sz="2400" dirty="0" err="1">
                <a:effectLst/>
                <a:latin typeface="Arial Narrow" panose="020B0606020202030204" pitchFamily="34" charset="0"/>
                <a:ea typeface="Calibri" panose="020F0502020204030204" pitchFamily="34" charset="0"/>
              </a:rPr>
              <a:t>KIIs</a:t>
            </a:r>
            <a:r>
              <a:rPr lang="en-GB" sz="2400" dirty="0">
                <a:effectLst/>
                <a:latin typeface="Arial Narrow" panose="020B0606020202030204" pitchFamily="34" charset="0"/>
                <a:ea typeface="Calibri" panose="020F0502020204030204" pitchFamily="34" charset="0"/>
              </a:rPr>
              <a:t>) to guide policies and practical interventions. </a:t>
            </a: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116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r>
              <a:rPr lang="en-GB" dirty="0">
                <a:latin typeface="Arial Narrow" panose="020B0606020202030204" pitchFamily="34" charset="0"/>
              </a:rPr>
              <a:t>Interventions in Nigeria </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r>
              <a:rPr lang="en-GB" sz="2400" dirty="0">
                <a:latin typeface="Arial Narrow" panose="020B0606020202030204" pitchFamily="34" charset="0"/>
              </a:rPr>
              <a:t>Intervention are not new, the nation has implemented one in recent times and have proven, to some extent successful restore lasting peace:</a:t>
            </a:r>
          </a:p>
          <a:p>
            <a:pPr algn="just"/>
            <a:r>
              <a:rPr lang="en-US" sz="2400" b="1" dirty="0">
                <a:solidFill>
                  <a:srgbClr val="FF0000"/>
                </a:solidFill>
                <a:latin typeface="Arial Narrow" panose="020B0606020202030204" pitchFamily="34" charset="0"/>
              </a:rPr>
              <a:t>Niger Delta is the Presidential Amnesty Programme (PAP</a:t>
            </a:r>
            <a:r>
              <a:rPr lang="en-US" sz="2400" dirty="0">
                <a:latin typeface="Arial Narrow" panose="020B0606020202030204" pitchFamily="34" charset="0"/>
              </a:rPr>
              <a:t>). Although the PAP was initiated in June 2009 by the late President Musa </a:t>
            </a:r>
            <a:r>
              <a:rPr lang="en-US" sz="2400" dirty="0" err="1">
                <a:latin typeface="Arial Narrow" panose="020B0606020202030204" pitchFamily="34" charset="0"/>
              </a:rPr>
              <a:t>Yar’adua</a:t>
            </a:r>
            <a:r>
              <a:rPr lang="en-US" sz="2400" dirty="0">
                <a:latin typeface="Arial Narrow" panose="020B0606020202030204" pitchFamily="34" charset="0"/>
              </a:rPr>
              <a:t> it has become an enduring programme as a mechanism for lasting peace and transitional justice in the South-south</a:t>
            </a:r>
            <a:endParaRPr lang="en-GB" sz="2400" dirty="0">
              <a:latin typeface="Arial Narrow" panose="020B0606020202030204" pitchFamily="34" charset="0"/>
            </a:endParaRPr>
          </a:p>
          <a:p>
            <a:pPr algn="just"/>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77002"/>
            <a:ext cx="2521819" cy="624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236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r>
              <a:rPr lang="en-GB" dirty="0"/>
              <a:t>Interventions in Nigeria</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b="1" dirty="0">
                <a:solidFill>
                  <a:srgbClr val="FF0000"/>
                </a:solidFill>
                <a:latin typeface="Arial Narrow" panose="020B0606020202030204" pitchFamily="34" charset="0"/>
              </a:rPr>
              <a:t>PAP: </a:t>
            </a:r>
            <a:r>
              <a:rPr lang="en-US" sz="2400" dirty="0" err="1">
                <a:latin typeface="Arial Narrow" panose="020B0606020202030204" pitchFamily="34" charset="0"/>
              </a:rPr>
              <a:t>Oluwaniyi</a:t>
            </a:r>
            <a:r>
              <a:rPr lang="en-US" sz="2400" dirty="0">
                <a:latin typeface="Arial Narrow" panose="020B0606020202030204" pitchFamily="34" charset="0"/>
              </a:rPr>
              <a:t> (</a:t>
            </a:r>
            <a:r>
              <a:rPr lang="en-US" sz="2400" dirty="0" err="1">
                <a:latin typeface="Arial Narrow" panose="020B0606020202030204" pitchFamily="34" charset="0"/>
              </a:rPr>
              <a:t>nd</a:t>
            </a:r>
            <a:r>
              <a:rPr lang="en-US" sz="2400" dirty="0">
                <a:latin typeface="Arial Narrow" panose="020B0606020202030204" pitchFamily="34" charset="0"/>
              </a:rPr>
              <a:t>.) noted that the amnesty programme in the Niger Delta can be traced back to 1967, when the then military Head of State, Yakubu Gowon regime pardoned the Niger Delta Volunteer Force (</a:t>
            </a:r>
            <a:r>
              <a:rPr lang="en-US" sz="2400" dirty="0" err="1">
                <a:latin typeface="Arial Narrow" panose="020B0606020202030204" pitchFamily="34" charset="0"/>
              </a:rPr>
              <a:t>NDVF</a:t>
            </a:r>
            <a:r>
              <a:rPr lang="en-US" sz="2400" dirty="0">
                <a:latin typeface="Arial Narrow" panose="020B0606020202030204" pitchFamily="34" charset="0"/>
              </a:rPr>
              <a:t>)</a:t>
            </a:r>
          </a:p>
          <a:p>
            <a:pPr algn="just">
              <a:buFont typeface="Wingdings" panose="05000000000000000000" pitchFamily="2" charset="2"/>
              <a:buChar char="q"/>
            </a:pPr>
            <a:r>
              <a:rPr lang="en-US" sz="2400" dirty="0">
                <a:latin typeface="Arial Narrow" panose="020B0606020202030204" pitchFamily="34" charset="0"/>
              </a:rPr>
              <a:t>In recent years, the attention has shifted to the Boko Haram insurgency which has birthed  the  </a:t>
            </a:r>
          </a:p>
          <a:p>
            <a:pPr algn="just">
              <a:buFont typeface="Wingdings" panose="05000000000000000000" pitchFamily="2" charset="2"/>
              <a:buChar char="q"/>
            </a:pPr>
            <a:r>
              <a:rPr lang="en-GB" sz="2400" dirty="0">
                <a:solidFill>
                  <a:srgbClr val="FF0000"/>
                </a:solidFill>
                <a:effectLst/>
                <a:latin typeface="Arial Narrow" panose="020B0606020202030204" pitchFamily="34" charset="0"/>
                <a:ea typeface="Calibri" panose="020F0502020204030204" pitchFamily="34" charset="0"/>
              </a:rPr>
              <a:t>Operation Safe Corridor (OSC) and </a:t>
            </a:r>
          </a:p>
          <a:p>
            <a:pPr algn="just">
              <a:buFont typeface="Wingdings" panose="05000000000000000000" pitchFamily="2" charset="2"/>
              <a:buChar char="q"/>
            </a:pPr>
            <a:r>
              <a:rPr lang="en-GB" sz="2400" dirty="0">
                <a:solidFill>
                  <a:srgbClr val="FF0000"/>
                </a:solidFill>
                <a:latin typeface="Arial Narrow" panose="020B0606020202030204" pitchFamily="34" charset="0"/>
                <a:ea typeface="Calibri" panose="020F0502020204030204" pitchFamily="34" charset="0"/>
              </a:rPr>
              <a:t>T</a:t>
            </a:r>
            <a:r>
              <a:rPr lang="en-GB" sz="2400" dirty="0">
                <a:solidFill>
                  <a:srgbClr val="FF0000"/>
                </a:solidFill>
                <a:effectLst/>
                <a:latin typeface="Arial Narrow" panose="020B0606020202030204" pitchFamily="34" charset="0"/>
                <a:ea typeface="Calibri" panose="020F0502020204030204" pitchFamily="34" charset="0"/>
              </a:rPr>
              <a:t>he Borno Model </a:t>
            </a:r>
          </a:p>
          <a:p>
            <a:pPr algn="just"/>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8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effectLst/>
                <a:latin typeface="Arial Narrow" panose="020B0606020202030204" pitchFamily="34" charset="0"/>
                <a:ea typeface="Calibri" panose="020F0502020204030204" pitchFamily="34" charset="0"/>
              </a:rPr>
              <a:t>Operation Safe Corridor (OSC)</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dirty="0">
                <a:latin typeface="Arial Narrow" panose="020B0606020202030204" pitchFamily="34" charset="0"/>
              </a:rPr>
              <a:t>Operation Safe Corridor was launched in 2016.</a:t>
            </a:r>
          </a:p>
          <a:p>
            <a:pPr algn="just">
              <a:buFont typeface="Wingdings" panose="05000000000000000000" pitchFamily="2" charset="2"/>
              <a:buChar char="q"/>
            </a:pPr>
            <a:r>
              <a:rPr lang="en-US" sz="2400" dirty="0">
                <a:latin typeface="Arial Narrow" panose="020B0606020202030204" pitchFamily="34" charset="0"/>
              </a:rPr>
              <a:t> It was designed by the Nigerian government to offer a path to rehabilitation for repentant Boko Haram militia through vocational training, and psychosocial support before reintegrating them into communities</a:t>
            </a: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0"/>
            <a:ext cx="2521819" cy="632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829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2837-6E7C-403C-A23E-24D037F4103B}"/>
              </a:ext>
            </a:extLst>
          </p:cNvPr>
          <p:cNvSpPr>
            <a:spLocks noGrp="1"/>
          </p:cNvSpPr>
          <p:nvPr>
            <p:ph type="title"/>
          </p:nvPr>
        </p:nvSpPr>
        <p:spPr>
          <a:xfrm>
            <a:off x="1097280" y="534748"/>
            <a:ext cx="10058400" cy="1202612"/>
          </a:xfrm>
        </p:spPr>
        <p:txBody>
          <a:bodyPr/>
          <a:lstStyle/>
          <a:p>
            <a:pPr algn="just"/>
            <a:r>
              <a:rPr lang="en-GB" sz="4800" dirty="0">
                <a:solidFill>
                  <a:srgbClr val="FF0000"/>
                </a:solidFill>
                <a:effectLst/>
                <a:latin typeface="Arial Narrow" panose="020B0606020202030204" pitchFamily="34" charset="0"/>
                <a:ea typeface="Calibri" panose="020F0502020204030204" pitchFamily="34" charset="0"/>
              </a:rPr>
              <a:t>Operation Safe Corridor (OSC)</a:t>
            </a:r>
          </a:p>
        </p:txBody>
      </p:sp>
      <p:sp>
        <p:nvSpPr>
          <p:cNvPr id="3" name="Content Placeholder 2">
            <a:extLst>
              <a:ext uri="{FF2B5EF4-FFF2-40B4-BE49-F238E27FC236}">
                <a16:creationId xmlns:a16="http://schemas.microsoft.com/office/drawing/2014/main" id="{83BA8479-2FDB-4E5B-B24D-16FFF9882826}"/>
              </a:ext>
            </a:extLst>
          </p:cNvPr>
          <p:cNvSpPr>
            <a:spLocks noGrp="1"/>
          </p:cNvSpPr>
          <p:nvPr>
            <p:ph idx="1"/>
          </p:nvPr>
        </p:nvSpPr>
        <p:spPr>
          <a:xfrm>
            <a:off x="1097280" y="2108201"/>
            <a:ext cx="8191099" cy="3760891"/>
          </a:xfrm>
        </p:spPr>
        <p:txBody>
          <a:bodyPr>
            <a:noAutofit/>
          </a:bodyPr>
          <a:lstStyle/>
          <a:p>
            <a:pPr algn="just">
              <a:buFont typeface="Wingdings" panose="05000000000000000000" pitchFamily="2" charset="2"/>
              <a:buChar char="q"/>
            </a:pPr>
            <a:r>
              <a:rPr lang="en-US" sz="2400" dirty="0">
                <a:latin typeface="Arial Narrow" panose="020B0606020202030204" pitchFamily="34" charset="0"/>
              </a:rPr>
              <a:t>Works by the likes of </a:t>
            </a:r>
            <a:r>
              <a:rPr lang="en-GB" sz="2400" dirty="0" err="1">
                <a:effectLst/>
                <a:latin typeface="Arial Narrow" panose="020B0606020202030204" pitchFamily="34" charset="0"/>
                <a:ea typeface="Calibri" panose="020F0502020204030204" pitchFamily="34" charset="0"/>
                <a:cs typeface="Times New Roman" panose="02020603050405020304" pitchFamily="18" charset="0"/>
              </a:rPr>
              <a:t>Omotuyi</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 (2022), </a:t>
            </a:r>
            <a:r>
              <a:rPr lang="en-GB" sz="24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Osungboye</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 (2022), Ike (2022) and </a:t>
            </a:r>
            <a:r>
              <a:rPr lang="en-GB" sz="24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Osungboye</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 (2022)  </a:t>
            </a:r>
            <a:r>
              <a:rPr lang="en-GB" sz="2400" dirty="0">
                <a:latin typeface="Arial Narrow" panose="020B0606020202030204" pitchFamily="34" charset="0"/>
                <a:ea typeface="Calibri" panose="020F0502020204030204" pitchFamily="34" charset="0"/>
                <a:cs typeface="Times New Roman" panose="02020603050405020304" pitchFamily="18" charset="0"/>
              </a:rPr>
              <a:t>argued that </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that  while Operation Safe Corridor could be a good path towards restoring security in the Northeast, it faces numerous challenges. </a:t>
            </a:r>
          </a:p>
          <a:p>
            <a:pPr algn="just">
              <a:buFont typeface="Wingdings" panose="05000000000000000000" pitchFamily="2" charset="2"/>
              <a:buChar char="q"/>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One of the challenges is the lack of a definite agenda to economically engage these ex-insurgents. </a:t>
            </a:r>
          </a:p>
          <a:p>
            <a:pPr algn="just">
              <a:buFont typeface="Wingdings" panose="05000000000000000000" pitchFamily="2" charset="2"/>
              <a:buChar char="q"/>
            </a:pPr>
            <a:r>
              <a:rPr lang="en-GB" sz="1800" dirty="0">
                <a:latin typeface="Times New Roman" panose="02020603050405020304" pitchFamily="18" charset="0"/>
                <a:ea typeface="Calibri" panose="020F0502020204030204" pitchFamily="34" charset="0"/>
                <a:cs typeface="Times New Roman" panose="02020603050405020304" pitchFamily="18" charset="0"/>
              </a:rPr>
              <a:t> </a:t>
            </a:r>
            <a:endParaRPr lang="en-GB" sz="2400" dirty="0">
              <a:latin typeface="Arial Narrow" panose="020B0606020202030204" pitchFamily="34" charset="0"/>
            </a:endParaRPr>
          </a:p>
        </p:txBody>
      </p:sp>
      <p:pic>
        <p:nvPicPr>
          <p:cNvPr id="4" name="Picture 2" descr="Peace">
            <a:extLst>
              <a:ext uri="{FF2B5EF4-FFF2-40B4-BE49-F238E27FC236}">
                <a16:creationId xmlns:a16="http://schemas.microsoft.com/office/drawing/2014/main" id="{7668611C-C507-4C42-AC20-56DF89F61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0181" y="67376"/>
            <a:ext cx="2521819" cy="6255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15899"/>
      </p:ext>
    </p:extLst>
  </p:cSld>
  <p:clrMapOvr>
    <a:masterClrMapping/>
  </p:clrMapOvr>
</p:sld>
</file>

<file path=ppt/theme/theme1.xml><?xml version="1.0" encoding="utf-8"?>
<a:theme xmlns:a="http://schemas.openxmlformats.org/drawingml/2006/main" name="Custom">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80AA9D2D-EE59-4148-A11E-A51EEE828B28}" vid="{AEAFD717-D3C8-4034-8F7E-D5220B0CCEB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A59D56-2157-4202-9D02-F44E447A24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4F4D41-822D-40F2-A7AC-E4E6CB36CA7A}">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19DAD249-BF80-48EF-9AFB-36A11BCDC2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{1E942BF4-CFD9-4B12-8D5A-6BCD9A17CE63}tf56160789_win32</Template>
  <TotalTime>157</TotalTime>
  <Words>2264</Words>
  <Application>Microsoft Office PowerPoint</Application>
  <PresentationFormat>Widescreen</PresentationFormat>
  <Paragraphs>137</Paragraphs>
  <Slides>36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Arial Narrow</vt:lpstr>
      <vt:lpstr>Bookman Old Style</vt:lpstr>
      <vt:lpstr>Calibri</vt:lpstr>
      <vt:lpstr>Franklin Gothic Book</vt:lpstr>
      <vt:lpstr>pt-serif</vt:lpstr>
      <vt:lpstr>Tahoma</vt:lpstr>
      <vt:lpstr>Times New Roman</vt:lpstr>
      <vt:lpstr>Wingdings</vt:lpstr>
      <vt:lpstr>Custom</vt:lpstr>
      <vt:lpstr>Lessons Learned from Operation Safe Corridor, Borno Model, and the Presidential Amnesty Programme: Unfolding Challenges and Successes</vt:lpstr>
      <vt:lpstr>Introduction Cont..</vt:lpstr>
      <vt:lpstr>Introduction</vt:lpstr>
      <vt:lpstr>Purpose </vt:lpstr>
      <vt:lpstr>Purpose </vt:lpstr>
      <vt:lpstr>Interventions in Nigeria </vt:lpstr>
      <vt:lpstr>Interventions in Nigeria</vt:lpstr>
      <vt:lpstr>Operation Safe Corridor (OSC)</vt:lpstr>
      <vt:lpstr>Operation Safe Corridor (OSC)</vt:lpstr>
      <vt:lpstr>Operation Safe Corridor (OSC)</vt:lpstr>
      <vt:lpstr>Operation Safe Corridor (OSC)</vt:lpstr>
      <vt:lpstr>Operation Safe Corridor (OSC)</vt:lpstr>
      <vt:lpstr>Operation Safe Corridor (OSC)</vt:lpstr>
      <vt:lpstr>The Borno Model </vt:lpstr>
      <vt:lpstr>The Borno Model </vt:lpstr>
      <vt:lpstr>Successes and Challenges of the Programmes</vt:lpstr>
      <vt:lpstr>Successes:  Operation Safe Corridor and the Borno Model</vt:lpstr>
      <vt:lpstr>Successes:  Operation Safe Corridor and the Borno Model</vt:lpstr>
      <vt:lpstr>Successes:  Operation Safe Corridor and the Borno Model</vt:lpstr>
      <vt:lpstr>Challenges:  Operation Safe Corridor and the Borno Model</vt:lpstr>
      <vt:lpstr>Challenges:  Operation Safe Corridor and the Borno Model</vt:lpstr>
      <vt:lpstr>Challenges:  Operation Safe Corridor and the Borno Model</vt:lpstr>
      <vt:lpstr>Field Perspectives </vt:lpstr>
      <vt:lpstr>Methodology</vt:lpstr>
      <vt:lpstr>Key Findings: Successes</vt:lpstr>
      <vt:lpstr>Key Findings: Successes</vt:lpstr>
      <vt:lpstr>Key Findings: Successes</vt:lpstr>
      <vt:lpstr>Key Findings: Successes</vt:lpstr>
      <vt:lpstr>Key Findings: Successes</vt:lpstr>
      <vt:lpstr>Key Findings: Challenges </vt:lpstr>
      <vt:lpstr>Key Findings: Challenges </vt:lpstr>
      <vt:lpstr>Key Findings: Challenges </vt:lpstr>
      <vt:lpstr>Key Findings: Best Practices  </vt:lpstr>
      <vt:lpstr>Key Findings: Lessons Learned  </vt:lpstr>
      <vt:lpstr>Key Findings: Lessons Learned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the Lessons Learned from Operation Safe Corridor, Borno Model, and the Presidential Amnesty Programme: Unfolding Challenges and Successes</dc:title>
  <dc:creator>Ananymous</dc:creator>
  <cp:lastModifiedBy>Rahila Jibrin</cp:lastModifiedBy>
  <cp:revision>21</cp:revision>
  <dcterms:created xsi:type="dcterms:W3CDTF">2024-12-18T06:47:23Z</dcterms:created>
  <dcterms:modified xsi:type="dcterms:W3CDTF">2024-12-27T10:55:43Z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